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13"/>
  </p:notesMasterIdLst>
  <p:sldIdLst>
    <p:sldId id="262" r:id="rId3"/>
    <p:sldId id="274" r:id="rId4"/>
    <p:sldId id="264" r:id="rId5"/>
    <p:sldId id="265" r:id="rId6"/>
    <p:sldId id="319" r:id="rId7"/>
    <p:sldId id="267" r:id="rId8"/>
    <p:sldId id="278" r:id="rId9"/>
    <p:sldId id="269" r:id="rId10"/>
    <p:sldId id="281" r:id="rId11"/>
    <p:sldId id="270" r:id="rId12"/>
    <p:sldId id="272" r:id="rId13"/>
    <p:sldId id="299" r:id="rId14"/>
    <p:sldId id="298" r:id="rId15"/>
    <p:sldId id="311" r:id="rId16"/>
    <p:sldId id="310" r:id="rId17"/>
    <p:sldId id="309" r:id="rId18"/>
    <p:sldId id="307" r:id="rId19"/>
    <p:sldId id="312" r:id="rId20"/>
    <p:sldId id="308" r:id="rId21"/>
    <p:sldId id="300" r:id="rId22"/>
    <p:sldId id="294" r:id="rId23"/>
    <p:sldId id="285" r:id="rId24"/>
    <p:sldId id="313" r:id="rId25"/>
    <p:sldId id="315" r:id="rId26"/>
    <p:sldId id="290" r:id="rId27"/>
    <p:sldId id="316" r:id="rId28"/>
    <p:sldId id="317" r:id="rId29"/>
    <p:sldId id="303" r:id="rId30"/>
    <p:sldId id="286" r:id="rId31"/>
    <p:sldId id="318" r:id="rId32"/>
    <p:sldId id="304" r:id="rId33"/>
    <p:sldId id="289" r:id="rId34"/>
    <p:sldId id="296" r:id="rId35"/>
    <p:sldId id="320" r:id="rId36"/>
    <p:sldId id="321" r:id="rId37"/>
    <p:sldId id="295" r:id="rId38"/>
    <p:sldId id="297" r:id="rId39"/>
    <p:sldId id="324" r:id="rId40"/>
    <p:sldId id="334" r:id="rId41"/>
    <p:sldId id="325" r:id="rId42"/>
    <p:sldId id="326" r:id="rId43"/>
    <p:sldId id="327" r:id="rId44"/>
    <p:sldId id="328" r:id="rId45"/>
    <p:sldId id="329" r:id="rId46"/>
    <p:sldId id="330" r:id="rId47"/>
    <p:sldId id="336" r:id="rId48"/>
    <p:sldId id="337" r:id="rId49"/>
    <p:sldId id="338" r:id="rId50"/>
    <p:sldId id="339" r:id="rId51"/>
    <p:sldId id="340" r:id="rId52"/>
    <p:sldId id="341" r:id="rId53"/>
    <p:sldId id="342" r:id="rId54"/>
    <p:sldId id="343" r:id="rId55"/>
    <p:sldId id="344" r:id="rId56"/>
    <p:sldId id="345" r:id="rId57"/>
    <p:sldId id="346" r:id="rId58"/>
    <p:sldId id="347" r:id="rId59"/>
    <p:sldId id="348" r:id="rId60"/>
    <p:sldId id="349" r:id="rId61"/>
    <p:sldId id="350" r:id="rId62"/>
    <p:sldId id="351" r:id="rId63"/>
    <p:sldId id="335" r:id="rId64"/>
    <p:sldId id="352" r:id="rId65"/>
    <p:sldId id="353" r:id="rId66"/>
    <p:sldId id="332" r:id="rId67"/>
    <p:sldId id="358" r:id="rId68"/>
    <p:sldId id="356" r:id="rId69"/>
    <p:sldId id="359" r:id="rId70"/>
    <p:sldId id="357" r:id="rId71"/>
    <p:sldId id="360" r:id="rId72"/>
    <p:sldId id="361" r:id="rId73"/>
    <p:sldId id="362" r:id="rId74"/>
    <p:sldId id="363" r:id="rId75"/>
    <p:sldId id="365" r:id="rId76"/>
    <p:sldId id="371" r:id="rId77"/>
    <p:sldId id="354" r:id="rId78"/>
    <p:sldId id="355" r:id="rId79"/>
    <p:sldId id="370" r:id="rId80"/>
    <p:sldId id="364" r:id="rId81"/>
    <p:sldId id="366" r:id="rId82"/>
    <p:sldId id="367" r:id="rId83"/>
    <p:sldId id="368" r:id="rId84"/>
    <p:sldId id="369" r:id="rId85"/>
    <p:sldId id="372" r:id="rId86"/>
    <p:sldId id="373" r:id="rId87"/>
    <p:sldId id="374" r:id="rId88"/>
    <p:sldId id="375" r:id="rId89"/>
    <p:sldId id="384" r:id="rId90"/>
    <p:sldId id="287" r:id="rId91"/>
    <p:sldId id="376" r:id="rId92"/>
    <p:sldId id="284" r:id="rId93"/>
    <p:sldId id="263" r:id="rId94"/>
    <p:sldId id="333" r:id="rId95"/>
    <p:sldId id="322" r:id="rId96"/>
    <p:sldId id="323" r:id="rId97"/>
    <p:sldId id="268" r:id="rId98"/>
    <p:sldId id="283" r:id="rId99"/>
    <p:sldId id="275" r:id="rId100"/>
    <p:sldId id="266" r:id="rId101"/>
    <p:sldId id="277" r:id="rId102"/>
    <p:sldId id="305" r:id="rId103"/>
    <p:sldId id="271" r:id="rId104"/>
    <p:sldId id="293" r:id="rId105"/>
    <p:sldId id="377" r:id="rId106"/>
    <p:sldId id="378" r:id="rId107"/>
    <p:sldId id="379" r:id="rId108"/>
    <p:sldId id="380" r:id="rId109"/>
    <p:sldId id="381" r:id="rId110"/>
    <p:sldId id="382" r:id="rId111"/>
    <p:sldId id="383"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00FFCC"/>
    <a:srgbClr val="FAEBD7"/>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1" autoAdjust="0"/>
    <p:restoredTop sz="73800" autoAdjust="0"/>
  </p:normalViewPr>
  <p:slideViewPr>
    <p:cSldViewPr snapToGrid="0">
      <p:cViewPr varScale="1">
        <p:scale>
          <a:sx n="61" d="100"/>
          <a:sy n="61" d="100"/>
        </p:scale>
        <p:origin x="1037" y="53"/>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D6330-DB37-4C9B-B3D4-18D0BE2285D3}" type="datetimeFigureOut">
              <a:rPr lang="en-US" smtClean="0"/>
              <a:t>11/12/2018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9C028-7C5C-43B6-8F4A-DB4D3FD24A6F}" type="slidenum">
              <a:rPr lang="en-US" smtClean="0"/>
              <a:t>‹#›</a:t>
            </a:fld>
            <a:endParaRPr lang="en-US"/>
          </a:p>
        </p:txBody>
      </p:sp>
    </p:spTree>
    <p:extLst>
      <p:ext uri="{BB962C8B-B14F-4D97-AF65-F5344CB8AC3E}">
        <p14:creationId xmlns:p14="http://schemas.microsoft.com/office/powerpoint/2010/main" val="3655354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species</a:t>
            </a:r>
            <a:r>
              <a:rPr lang="en-US" baseline="0" dirty="0" smtClean="0"/>
              <a:t> that evolved along with the native habitats that we are trying to restore. So, we can use their collective distribution, abundance, and response to management as a way to </a:t>
            </a:r>
            <a:r>
              <a:rPr lang="en-US" baseline="0" smtClean="0"/>
              <a:t>inform restoration.</a:t>
            </a:r>
            <a:endParaRPr lang="en-US"/>
          </a:p>
        </p:txBody>
      </p:sp>
      <p:sp>
        <p:nvSpPr>
          <p:cNvPr id="4" name="Slide Number Placeholder 3"/>
          <p:cNvSpPr>
            <a:spLocks noGrp="1"/>
          </p:cNvSpPr>
          <p:nvPr>
            <p:ph type="sldNum" sz="quarter" idx="10"/>
          </p:nvPr>
        </p:nvSpPr>
        <p:spPr/>
        <p:txBody>
          <a:bodyPr/>
          <a:lstStyle/>
          <a:p>
            <a:fld id="{27A9C028-7C5C-43B6-8F4A-DB4D3FD24A6F}" type="slidenum">
              <a:rPr lang="en-US" smtClean="0"/>
              <a:t>5</a:t>
            </a:fld>
            <a:endParaRPr lang="en-US"/>
          </a:p>
        </p:txBody>
      </p:sp>
    </p:spTree>
    <p:extLst>
      <p:ext uri="{BB962C8B-B14F-4D97-AF65-F5344CB8AC3E}">
        <p14:creationId xmlns:p14="http://schemas.microsoft.com/office/powerpoint/2010/main" val="3628475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Sherburne is directly North</a:t>
            </a:r>
            <a:r>
              <a:rPr lang="en-US" baseline="0" dirty="0" smtClean="0"/>
              <a:t> of sand dunes, and has been managed for wildlife since the 1960s. 12,424 ha. For the purposes of our study, Sherburne contains areas that are similar to the desired future conditions at Sand Dunes, and including plots at Sherburne adds…breadth? Scope? What?</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41</a:t>
            </a:fld>
            <a:endParaRPr lang="en-US"/>
          </a:p>
        </p:txBody>
      </p:sp>
    </p:spTree>
    <p:extLst>
      <p:ext uri="{BB962C8B-B14F-4D97-AF65-F5344CB8AC3E}">
        <p14:creationId xmlns:p14="http://schemas.microsoft.com/office/powerpoint/2010/main" val="3145403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aseline="0" dirty="0" smtClean="0"/>
              <a:t>If you’re surveying something that you’ll likely only encounter in small numbers in a modest fraction of your plots, Occupancy Modeling allows you to make inferences from that limited data. Relative abundance can give you more / slightly different information, if your data are sufficient. The real strength of both of these analysis methods is that they allow you to make population level inferences based on observations of unmarked individuals. </a:t>
            </a:r>
          </a:p>
          <a:p>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45</a:t>
            </a:fld>
            <a:endParaRPr lang="en-US"/>
          </a:p>
        </p:txBody>
      </p:sp>
    </p:spTree>
    <p:extLst>
      <p:ext uri="{BB962C8B-B14F-4D97-AF65-F5344CB8AC3E}">
        <p14:creationId xmlns:p14="http://schemas.microsoft.com/office/powerpoint/2010/main" val="3480624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basic premise is that when you visit a site you either detect the species or you don’t. </a:t>
            </a:r>
            <a:endParaRPr lang="en-US" strike="noStrike" baseline="0" dirty="0" smtClean="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4101797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baseline="0" dirty="0" smtClean="0"/>
              <a:t>This is recorded as a 1 for detection</a:t>
            </a:r>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226969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Or a </a:t>
            </a:r>
            <a:r>
              <a:rPr lang="en-US" strike="noStrike" baseline="0" dirty="0" smtClean="0"/>
              <a:t>0 for non-detection. The process is then repeated. In this study we </a:t>
            </a:r>
            <a:r>
              <a:rPr lang="en-US" strike="noStrike" baseline="0" dirty="0" smtClean="0"/>
              <a:t>generated </a:t>
            </a:r>
            <a:r>
              <a:rPr lang="en-US" strike="noStrike" baseline="0" dirty="0" smtClean="0"/>
              <a:t>repeat observations in two ways; by having 3 temporally adjacent survey periods and by repeating the survey at least twice a year.</a:t>
            </a:r>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168444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So, here I am in plot 4.</a:t>
            </a:r>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671487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So, here I am in plot 4.</a:t>
            </a:r>
          </a:p>
          <a:p>
            <a:r>
              <a:rPr lang="en-US" baseline="0" dirty="0" smtClean="0"/>
              <a:t>It’s May 21</a:t>
            </a:r>
            <a:r>
              <a:rPr lang="en-US" baseline="30000" dirty="0" smtClean="0"/>
              <a:t>st</a:t>
            </a:r>
            <a:r>
              <a:rPr lang="en-US" baseline="0" dirty="0" smtClean="0"/>
              <a:t>, it’s a beautiful morning</a:t>
            </a:r>
            <a:endParaRPr lang="en-US" dirty="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216325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smtClean="0"/>
              <a:t>and I hear a Lark Sparrow during the first period of my point count.</a:t>
            </a:r>
            <a:endParaRPr lang="en-US" dirty="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3913186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 hear none during the second period, </a:t>
            </a:r>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99505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two Lark Sparrows during the third period. Note that the two sparrows still only get recorded as a 1, for ‘detected.’ </a:t>
            </a:r>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576831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Located in central Sherburne county within</a:t>
            </a:r>
            <a:r>
              <a:rPr lang="en-US" baseline="0" dirty="0" smtClean="0"/>
              <a:t> the Anoka Sand Plain subsection.</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16</a:t>
            </a:fld>
            <a:endParaRPr lang="en-US"/>
          </a:p>
        </p:txBody>
      </p:sp>
    </p:spTree>
    <p:extLst>
      <p:ext uri="{BB962C8B-B14F-4D97-AF65-F5344CB8AC3E}">
        <p14:creationId xmlns:p14="http://schemas.microsoft.com/office/powerpoint/2010/main" val="2472280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 come</a:t>
            </a:r>
            <a:r>
              <a:rPr lang="en-US" baseline="0" dirty="0" smtClean="0"/>
              <a:t> back on June 10</a:t>
            </a:r>
            <a:r>
              <a:rPr lang="en-US" baseline="30000" dirty="0" smtClean="0"/>
              <a:t>th</a:t>
            </a:r>
            <a:r>
              <a:rPr lang="en-US" baseline="0" dirty="0" smtClean="0"/>
              <a:t>, it’s my birthday, I’m feeling lucky…..</a:t>
            </a:r>
            <a:endParaRPr lang="en-US" dirty="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4117004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And I don’t hear anything.</a:t>
            </a:r>
            <a:endParaRPr lang="en-US" dirty="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495047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process is then repeated the following year.</a:t>
            </a:r>
            <a:endParaRPr lang="en-US" dirty="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132517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result is a</a:t>
            </a:r>
            <a:r>
              <a:rPr lang="en-US" baseline="0" dirty="0" smtClean="0"/>
              <a:t> binary encounter history that we are able to analyze in order to make inferences about occupancy and detection probability. It’s important to remember that the zeros don’t represent absences, they represent non-detections. We don’t know if the species was there; all we know is whether or not we detected it.</a:t>
            </a:r>
            <a:endParaRPr lang="en-US" dirty="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948511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So, that’s occupancy data in a nutshell. But what about those two sparrows I encountered on May 21?</a:t>
            </a:r>
            <a:r>
              <a:rPr lang="en-US" baseline="0" dirty="0" smtClean="0"/>
              <a:t> What if I have many instances where I encounter multiple individuals per period? Isn’t that information essentially getting diluted or lost?</a:t>
            </a:r>
            <a:endParaRPr lang="en-US" dirty="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098487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a:t>
            </a:r>
            <a:r>
              <a:rPr lang="en-US" baseline="0" dirty="0" smtClean="0"/>
              <a:t> short answer is yes. </a:t>
            </a:r>
            <a:r>
              <a:rPr lang="en-US" dirty="0" smtClean="0"/>
              <a:t>What</a:t>
            </a:r>
            <a:r>
              <a:rPr lang="en-US" baseline="0" dirty="0" smtClean="0"/>
              <a:t> if my data looked like this? Instead of detection/non-detection, I have some count data listed here. </a:t>
            </a:r>
            <a:endParaRPr lang="en-US" dirty="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51249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With occupancy</a:t>
            </a:r>
            <a:r>
              <a:rPr lang="en-US" baseline="0" dirty="0" smtClean="0"/>
              <a:t> modeling, all</a:t>
            </a:r>
            <a:r>
              <a:rPr lang="en-US" dirty="0" smtClean="0"/>
              <a:t> of those</a:t>
            </a:r>
            <a:r>
              <a:rPr lang="en-US" baseline="0" dirty="0" smtClean="0"/>
              <a:t> counts get reduced to 1’s and 0’s, detections and non-detections.</a:t>
            </a:r>
            <a:endParaRPr lang="en-US" dirty="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66457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 better solution</a:t>
            </a:r>
            <a:r>
              <a:rPr lang="en-US" baseline="0" dirty="0" smtClean="0"/>
              <a:t> here might be Abundance Modeling with N-Mixture Models.  These are very similar to Occupancy Models, but they deal with repeated counts of individuals instead of just repeated detections and non-detections. </a:t>
            </a:r>
            <a:r>
              <a:rPr lang="en-US" strike="noStrike" baseline="0" dirty="0" smtClean="0"/>
              <a:t>With N-Mixture models we can still estimate probability of occupancy, but we’re also able to estimate expected abundance of occupied plots. If our dataset is sufficient, this can give us a little more bang for our buck in terms of informing management.</a:t>
            </a:r>
            <a:endParaRPr lang="en-US" baseline="0" dirty="0" smtClean="0"/>
          </a:p>
        </p:txBody>
      </p:sp>
      <p:sp>
        <p:nvSpPr>
          <p:cNvPr id="4" name="Slide Number Placeholder 3"/>
          <p:cNvSpPr>
            <a:spLocks noGrp="1"/>
          </p:cNvSpPr>
          <p:nvPr>
            <p:ph type="sldNum" sz="quarter" idx="10"/>
          </p:nvPr>
        </p:nvSpPr>
        <p:spPr/>
        <p:txBody>
          <a:bodyPr/>
          <a:lstStyle/>
          <a:p>
            <a:fld id="{ADFBA207-8D7A-42F6-B6B1-282D72E766EF}"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891588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surveyed each plot for</a:t>
            </a:r>
            <a:r>
              <a:rPr lang="en-US" baseline="0" dirty="0" smtClean="0"/>
              <a:t> our target species over 2 or 3 field seasons between 2014-2016.</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62</a:t>
            </a:fld>
            <a:endParaRPr lang="en-US"/>
          </a:p>
        </p:txBody>
      </p:sp>
    </p:spTree>
    <p:extLst>
      <p:ext uri="{BB962C8B-B14F-4D97-AF65-F5344CB8AC3E}">
        <p14:creationId xmlns:p14="http://schemas.microsoft.com/office/powerpoint/2010/main" val="2177624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surveyed each plot for</a:t>
            </a:r>
            <a:r>
              <a:rPr lang="en-US" baseline="0" dirty="0" smtClean="0"/>
              <a:t> our target species over 2 or 3 field seasons between 2014-2016.</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63</a:t>
            </a:fld>
            <a:endParaRPr lang="en-US"/>
          </a:p>
        </p:txBody>
      </p:sp>
    </p:spTree>
    <p:extLst>
      <p:ext uri="{BB962C8B-B14F-4D97-AF65-F5344CB8AC3E}">
        <p14:creationId xmlns:p14="http://schemas.microsoft.com/office/powerpoint/2010/main" val="1959426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a:t>
            </a:r>
            <a:r>
              <a:rPr lang="en-US" dirty="0" smtClean="0"/>
              <a:t>ecognizing</a:t>
            </a:r>
            <a:r>
              <a:rPr lang="en-US" baseline="0" dirty="0" smtClean="0"/>
              <a:t> these challenges, the DNR also saw an opportunity for conservation. &lt;&lt;cut to Sand Dunes&gt;&gt;</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17</a:t>
            </a:fld>
            <a:endParaRPr lang="en-US"/>
          </a:p>
        </p:txBody>
      </p:sp>
    </p:spTree>
    <p:extLst>
      <p:ext uri="{BB962C8B-B14F-4D97-AF65-F5344CB8AC3E}">
        <p14:creationId xmlns:p14="http://schemas.microsoft.com/office/powerpoint/2010/main" val="3681891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64</a:t>
            </a:fld>
            <a:endParaRPr lang="en-US"/>
          </a:p>
        </p:txBody>
      </p:sp>
    </p:spTree>
    <p:extLst>
      <p:ext uri="{BB962C8B-B14F-4D97-AF65-F5344CB8AC3E}">
        <p14:creationId xmlns:p14="http://schemas.microsoft.com/office/powerpoint/2010/main" val="933021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88</a:t>
            </a:fld>
            <a:endParaRPr lang="en-US"/>
          </a:p>
        </p:txBody>
      </p:sp>
    </p:spTree>
    <p:extLst>
      <p:ext uri="{BB962C8B-B14F-4D97-AF65-F5344CB8AC3E}">
        <p14:creationId xmlns:p14="http://schemas.microsoft.com/office/powerpoint/2010/main" val="849128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102</a:t>
            </a:fld>
            <a:endParaRPr lang="en-US"/>
          </a:p>
        </p:txBody>
      </p:sp>
    </p:spTree>
    <p:extLst>
      <p:ext uri="{BB962C8B-B14F-4D97-AF65-F5344CB8AC3E}">
        <p14:creationId xmlns:p14="http://schemas.microsoft.com/office/powerpoint/2010/main" val="205798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Acquired by MN DNR</a:t>
            </a:r>
            <a:r>
              <a:rPr lang="en-US" baseline="0" dirty="0" smtClean="0"/>
              <a:t> </a:t>
            </a:r>
            <a:r>
              <a:rPr lang="en-US" dirty="0" smtClean="0"/>
              <a:t>in 1946, encompasses approx.</a:t>
            </a:r>
            <a:r>
              <a:rPr lang="en-US" baseline="0" dirty="0" smtClean="0"/>
              <a:t> 4,486ha</a:t>
            </a:r>
            <a:r>
              <a:rPr lang="en-US" dirty="0" smtClean="0"/>
              <a:t>. Managed primarily</a:t>
            </a:r>
            <a:r>
              <a:rPr lang="en-US" baseline="0" dirty="0" smtClean="0"/>
              <a:t> for recreation and timber production. Pines were planted in the area even before it was state owned to help stabilize dunes and soils during drought years, and have been planted since then because it’s a great area for growing pine for timber. </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19</a:t>
            </a:fld>
            <a:endParaRPr lang="en-US"/>
          </a:p>
        </p:txBody>
      </p:sp>
    </p:spTree>
    <p:extLst>
      <p:ext uri="{BB962C8B-B14F-4D97-AF65-F5344CB8AC3E}">
        <p14:creationId xmlns:p14="http://schemas.microsoft.com/office/powerpoint/2010/main" val="3199804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restoration was to manage the landscape for</a:t>
            </a:r>
            <a:r>
              <a:rPr lang="en-US" baseline="0" dirty="0" smtClean="0"/>
              <a:t> rare native species and communities, and to contribute to the overall broad-scale ecosystem health.</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28</a:t>
            </a:fld>
            <a:endParaRPr lang="en-US"/>
          </a:p>
        </p:txBody>
      </p:sp>
    </p:spTree>
    <p:extLst>
      <p:ext uri="{BB962C8B-B14F-4D97-AF65-F5344CB8AC3E}">
        <p14:creationId xmlns:p14="http://schemas.microsoft.com/office/powerpoint/2010/main" val="3106949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species</a:t>
            </a:r>
            <a:r>
              <a:rPr lang="en-US" baseline="0" dirty="0" smtClean="0"/>
              <a:t> that evolved along with the native habitats that we are trying to restore. So, we can use their collective distribution, abundance, and response to management as a way to inform restoration.</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31</a:t>
            </a:fld>
            <a:endParaRPr lang="en-US"/>
          </a:p>
        </p:txBody>
      </p:sp>
    </p:spTree>
    <p:extLst>
      <p:ext uri="{BB962C8B-B14F-4D97-AF65-F5344CB8AC3E}">
        <p14:creationId xmlns:p14="http://schemas.microsoft.com/office/powerpoint/2010/main" val="1166466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study the distribution and abundance of these species on the landscape in order to learn more about their habitat requirements, so that we know how to manage for a functional landscape that provides what they need. And that’s exactly what we did.</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38</a:t>
            </a:fld>
            <a:endParaRPr lang="en-US"/>
          </a:p>
        </p:txBody>
      </p:sp>
    </p:spTree>
    <p:extLst>
      <p:ext uri="{BB962C8B-B14F-4D97-AF65-F5344CB8AC3E}">
        <p14:creationId xmlns:p14="http://schemas.microsoft.com/office/powerpoint/2010/main" val="3701531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specific research question was,</a:t>
            </a:r>
            <a:r>
              <a:rPr lang="en-US" baseline="0" dirty="0" smtClean="0"/>
              <a:t> what factors influence rare species occupancy and abundance within the Anoka Sand Plain?</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39</a:t>
            </a:fld>
            <a:endParaRPr lang="en-US"/>
          </a:p>
        </p:txBody>
      </p:sp>
    </p:spTree>
    <p:extLst>
      <p:ext uri="{BB962C8B-B14F-4D97-AF65-F5344CB8AC3E}">
        <p14:creationId xmlns:p14="http://schemas.microsoft.com/office/powerpoint/2010/main" val="187513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study area included Sand Dunes State Forest, as a primary goal was to inform</a:t>
            </a:r>
            <a:r>
              <a:rPr lang="en-US" baseline="0" dirty="0" smtClean="0"/>
              <a:t> habitat restoration within the State Forest Itself. We also included surveys within adjacent Sherburne WMA to add </a:t>
            </a:r>
            <a:r>
              <a:rPr lang="en-US" baseline="0" dirty="0" smtClean="0"/>
              <a:t>some elements of desired future conditions to our analyses.</a:t>
            </a:r>
            <a:endParaRPr lang="en-US" dirty="0"/>
          </a:p>
        </p:txBody>
      </p:sp>
      <p:sp>
        <p:nvSpPr>
          <p:cNvPr id="4" name="Slide Number Placeholder 3"/>
          <p:cNvSpPr>
            <a:spLocks noGrp="1"/>
          </p:cNvSpPr>
          <p:nvPr>
            <p:ph type="sldNum" sz="quarter" idx="10"/>
          </p:nvPr>
        </p:nvSpPr>
        <p:spPr/>
        <p:txBody>
          <a:bodyPr/>
          <a:lstStyle/>
          <a:p>
            <a:fld id="{27A9C028-7C5C-43B6-8F4A-DB4D3FD24A6F}" type="slidenum">
              <a:rPr lang="en-US" smtClean="0"/>
              <a:t>40</a:t>
            </a:fld>
            <a:endParaRPr lang="en-US"/>
          </a:p>
        </p:txBody>
      </p:sp>
    </p:spTree>
    <p:extLst>
      <p:ext uri="{BB962C8B-B14F-4D97-AF65-F5344CB8AC3E}">
        <p14:creationId xmlns:p14="http://schemas.microsoft.com/office/powerpoint/2010/main" val="3467095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757760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349258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1476293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0563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1988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5036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1493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950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0437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354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129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4041351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6566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5600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481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0648FF-B26F-47F9-8793-94EF1A54B773}"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1125209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0648FF-B26F-47F9-8793-94EF1A54B773}"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2584972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F0648FF-B26F-47F9-8793-94EF1A54B773}" type="datetimeFigureOut">
              <a:rPr lang="en-US" smtClean="0"/>
              <a:t>11/12/2018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120038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F0648FF-B26F-47F9-8793-94EF1A54B773}" type="datetimeFigureOut">
              <a:rPr lang="en-US" smtClean="0"/>
              <a:t>11/12/2018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232968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0648FF-B26F-47F9-8793-94EF1A54B773}" type="datetimeFigureOut">
              <a:rPr lang="en-US" smtClean="0"/>
              <a:t>11/12/2018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420205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0648FF-B26F-47F9-8793-94EF1A54B773}"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96234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0648FF-B26F-47F9-8793-94EF1A54B773}"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A1542E-7CF9-460C-9965-9A03AF30950A}" type="slidenum">
              <a:rPr lang="en-US" smtClean="0"/>
              <a:t>‹#›</a:t>
            </a:fld>
            <a:endParaRPr lang="en-US"/>
          </a:p>
        </p:txBody>
      </p:sp>
    </p:spTree>
    <p:extLst>
      <p:ext uri="{BB962C8B-B14F-4D97-AF65-F5344CB8AC3E}">
        <p14:creationId xmlns:p14="http://schemas.microsoft.com/office/powerpoint/2010/main" val="2392809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0648FF-B26F-47F9-8793-94EF1A54B773}" type="datetimeFigureOut">
              <a:rPr lang="en-US" smtClean="0"/>
              <a:t>11/12/2018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A1542E-7CF9-460C-9965-9A03AF30950A}" type="slidenum">
              <a:rPr lang="en-US" smtClean="0"/>
              <a:t>‹#›</a:t>
            </a:fld>
            <a:endParaRPr lang="en-US"/>
          </a:p>
        </p:txBody>
      </p:sp>
    </p:spTree>
    <p:extLst>
      <p:ext uri="{BB962C8B-B14F-4D97-AF65-F5344CB8AC3E}">
        <p14:creationId xmlns:p14="http://schemas.microsoft.com/office/powerpoint/2010/main" val="822442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7D19F-48C5-467F-A7E2-3AC6F4E1154C}" type="datetimeFigureOut">
              <a:rPr lang="en-US" smtClean="0">
                <a:solidFill>
                  <a:prstClr val="black">
                    <a:tint val="75000"/>
                  </a:prstClr>
                </a:solidFill>
              </a:rPr>
              <a:pPr/>
              <a:t>11/12/2018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8B4BC-6D79-4650-AAD4-B361D97A3F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67529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4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2.jpg"/></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Box 4"/>
          <p:cNvSpPr txBox="1"/>
          <p:nvPr/>
        </p:nvSpPr>
        <p:spPr>
          <a:xfrm>
            <a:off x="1033860" y="649973"/>
            <a:ext cx="7266562" cy="3046988"/>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Hierarchical Abundance Modeling to Inform Oak Savanna Habitat Restoration</a:t>
            </a:r>
            <a:endParaRPr lang="en-US" sz="4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592887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1556423" y="0"/>
            <a:ext cx="6031150" cy="6858000"/>
            <a:chOff x="1448789" y="0"/>
            <a:chExt cx="6077001" cy="6858000"/>
          </a:xfrm>
        </p:grpSpPr>
        <p:grpSp>
          <p:nvGrpSpPr>
            <p:cNvPr id="3" name="Group 2"/>
            <p:cNvGrpSpPr/>
            <p:nvPr/>
          </p:nvGrpSpPr>
          <p:grpSpPr>
            <a:xfrm>
              <a:off x="1448789" y="0"/>
              <a:ext cx="6077001" cy="6858000"/>
              <a:chOff x="-1" y="0"/>
              <a:chExt cx="6077001" cy="685800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6077000" cy="6858000"/>
              </a:xfrm>
              <a:prstGeom prst="rect">
                <a:avLst/>
              </a:prstGeom>
            </p:spPr>
          </p:pic>
          <p:sp>
            <p:nvSpPr>
              <p:cNvPr id="6" name="TextBox 5"/>
              <p:cNvSpPr txBox="1"/>
              <p:nvPr/>
            </p:nvSpPr>
            <p:spPr>
              <a:xfrm>
                <a:off x="4168239" y="2481943"/>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Upland Prairie</a:t>
                </a:r>
                <a:endParaRPr lang="en-US" sz="900" dirty="0">
                  <a:latin typeface="Bookman Old Style" panose="02050604050505020204" pitchFamily="18" charset="0"/>
                </a:endParaRPr>
              </a:p>
            </p:txBody>
          </p:sp>
          <p:sp>
            <p:nvSpPr>
              <p:cNvPr id="7" name="TextBox 6"/>
              <p:cNvSpPr txBox="1"/>
              <p:nvPr/>
            </p:nvSpPr>
            <p:spPr>
              <a:xfrm>
                <a:off x="4322620" y="2101932"/>
                <a:ext cx="1698171" cy="380011"/>
              </a:xfrm>
              <a:prstGeom prst="rect">
                <a:avLst/>
              </a:prstGeom>
              <a:solidFill>
                <a:srgbClr val="FFFFFF"/>
              </a:solidFill>
            </p:spPr>
            <p:txBody>
              <a:bodyPr wrap="square" rtlCol="0">
                <a:spAutoFit/>
              </a:bodyPr>
              <a:lstStyle/>
              <a:p>
                <a:endParaRPr lang="en-US" dirty="0"/>
              </a:p>
            </p:txBody>
          </p:sp>
          <p:sp>
            <p:nvSpPr>
              <p:cNvPr id="8" name="TextBox 7"/>
              <p:cNvSpPr txBox="1"/>
              <p:nvPr/>
            </p:nvSpPr>
            <p:spPr>
              <a:xfrm>
                <a:off x="4168238" y="2700900"/>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Prairie Woodland</a:t>
                </a:r>
                <a:endParaRPr lang="en-US" sz="900" dirty="0">
                  <a:latin typeface="Bookman Old Style" panose="02050604050505020204" pitchFamily="18" charset="0"/>
                </a:endParaRPr>
              </a:p>
            </p:txBody>
          </p:sp>
          <p:sp>
            <p:nvSpPr>
              <p:cNvPr id="9" name="TextBox 8"/>
              <p:cNvSpPr txBox="1"/>
              <p:nvPr/>
            </p:nvSpPr>
            <p:spPr>
              <a:xfrm>
                <a:off x="4168238" y="2909845"/>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Aspen Parkland</a:t>
                </a:r>
                <a:endParaRPr lang="en-US" sz="900" dirty="0">
                  <a:latin typeface="Bookman Old Style" panose="02050604050505020204" pitchFamily="18" charset="0"/>
                </a:endParaRPr>
              </a:p>
            </p:txBody>
          </p:sp>
          <p:sp>
            <p:nvSpPr>
              <p:cNvPr id="10" name="TextBox 9"/>
              <p:cNvSpPr txBox="1"/>
              <p:nvPr/>
            </p:nvSpPr>
            <p:spPr>
              <a:xfrm>
                <a:off x="4168237" y="3128802"/>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Oak Woodland and Brushland</a:t>
                </a:r>
                <a:endParaRPr lang="en-US" sz="900" dirty="0">
                  <a:latin typeface="Bookman Old Style" panose="02050604050505020204" pitchFamily="18" charset="0"/>
                </a:endParaRPr>
              </a:p>
            </p:txBody>
          </p:sp>
          <p:sp>
            <p:nvSpPr>
              <p:cNvPr id="11" name="TextBox 10"/>
              <p:cNvSpPr txBox="1"/>
              <p:nvPr/>
            </p:nvSpPr>
            <p:spPr>
              <a:xfrm>
                <a:off x="4168237" y="3325459"/>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Floodplain Forest</a:t>
                </a:r>
                <a:endParaRPr lang="en-US" sz="900" dirty="0">
                  <a:latin typeface="Bookman Old Style" panose="02050604050505020204" pitchFamily="18" charset="0"/>
                </a:endParaRPr>
              </a:p>
            </p:txBody>
          </p:sp>
          <p:sp>
            <p:nvSpPr>
              <p:cNvPr id="12" name="TextBox 11"/>
              <p:cNvSpPr txBox="1"/>
              <p:nvPr/>
            </p:nvSpPr>
            <p:spPr>
              <a:xfrm>
                <a:off x="4168237" y="3533991"/>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Maple – Basswood Forest</a:t>
                </a:r>
                <a:endParaRPr lang="en-US" sz="900" dirty="0">
                  <a:latin typeface="Bookman Old Style" panose="02050604050505020204" pitchFamily="18" charset="0"/>
                </a:endParaRPr>
              </a:p>
            </p:txBody>
          </p:sp>
          <p:sp>
            <p:nvSpPr>
              <p:cNvPr id="13" name="TextBox 12"/>
              <p:cNvSpPr txBox="1"/>
              <p:nvPr/>
            </p:nvSpPr>
            <p:spPr>
              <a:xfrm>
                <a:off x="4168237" y="3775661"/>
                <a:ext cx="1908757" cy="204629"/>
              </a:xfrm>
              <a:prstGeom prst="rect">
                <a:avLst/>
              </a:prstGeom>
              <a:solidFill>
                <a:srgbClr val="FFFFFF"/>
              </a:solidFill>
            </p:spPr>
            <p:txBody>
              <a:bodyPr wrap="square" rtlCol="0">
                <a:spAutoFit/>
              </a:bodyPr>
              <a:lstStyle/>
              <a:p>
                <a:endParaRPr lang="en-US" dirty="0"/>
              </a:p>
            </p:txBody>
          </p:sp>
          <p:sp>
            <p:nvSpPr>
              <p:cNvPr id="14" name="TextBox 13"/>
              <p:cNvSpPr txBox="1"/>
              <p:nvPr/>
            </p:nvSpPr>
            <p:spPr>
              <a:xfrm>
                <a:off x="4168236" y="4004716"/>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Northern Hardwood Forest</a:t>
                </a:r>
                <a:endParaRPr lang="en-US" sz="900" dirty="0">
                  <a:latin typeface="Bookman Old Style" panose="02050604050505020204" pitchFamily="18" charset="0"/>
                </a:endParaRPr>
              </a:p>
            </p:txBody>
          </p:sp>
          <p:sp>
            <p:nvSpPr>
              <p:cNvPr id="15" name="TextBox 14"/>
              <p:cNvSpPr txBox="1"/>
              <p:nvPr/>
            </p:nvSpPr>
            <p:spPr>
              <a:xfrm>
                <a:off x="4168236" y="4202867"/>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Great Lakes Pine Forest</a:t>
                </a:r>
                <a:endParaRPr lang="en-US" sz="900" dirty="0">
                  <a:latin typeface="Bookman Old Style" panose="02050604050505020204" pitchFamily="18" charset="0"/>
                </a:endParaRPr>
              </a:p>
            </p:txBody>
          </p:sp>
          <p:sp>
            <p:nvSpPr>
              <p:cNvPr id="16" name="TextBox 15"/>
              <p:cNvSpPr txBox="1"/>
              <p:nvPr/>
            </p:nvSpPr>
            <p:spPr>
              <a:xfrm>
                <a:off x="4168236" y="4417123"/>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Jack Pine Forest</a:t>
                </a:r>
                <a:endParaRPr lang="en-US" sz="900" dirty="0">
                  <a:latin typeface="Bookman Old Style" panose="02050604050505020204" pitchFamily="18" charset="0"/>
                </a:endParaRPr>
              </a:p>
            </p:txBody>
          </p:sp>
          <p:sp>
            <p:nvSpPr>
              <p:cNvPr id="17" name="TextBox 16"/>
              <p:cNvSpPr txBox="1"/>
              <p:nvPr/>
            </p:nvSpPr>
            <p:spPr>
              <a:xfrm>
                <a:off x="4168233" y="4627149"/>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Boreal Hardwood - Conifer</a:t>
                </a:r>
                <a:endParaRPr lang="en-US" sz="900" dirty="0">
                  <a:latin typeface="Bookman Old Style" panose="02050604050505020204" pitchFamily="18" charset="0"/>
                </a:endParaRPr>
              </a:p>
            </p:txBody>
          </p:sp>
          <p:sp>
            <p:nvSpPr>
              <p:cNvPr id="18" name="TextBox 17"/>
              <p:cNvSpPr txBox="1"/>
              <p:nvPr/>
            </p:nvSpPr>
            <p:spPr>
              <a:xfrm>
                <a:off x="4168233" y="4820186"/>
                <a:ext cx="1908761" cy="230832"/>
              </a:xfrm>
              <a:prstGeom prst="rect">
                <a:avLst/>
              </a:prstGeom>
              <a:solidFill>
                <a:srgbClr val="FFFFFF"/>
              </a:solidFill>
            </p:spPr>
            <p:txBody>
              <a:bodyPr wrap="square" rtlCol="0">
                <a:spAutoFit/>
              </a:bodyPr>
              <a:lstStyle/>
              <a:p>
                <a:r>
                  <a:rPr lang="en-US" sz="900" dirty="0" smtClean="0">
                    <a:latin typeface="Bookman Old Style" panose="02050604050505020204" pitchFamily="18" charset="0"/>
                  </a:rPr>
                  <a:t>Peatland</a:t>
                </a:r>
                <a:endParaRPr lang="en-US" sz="900" dirty="0">
                  <a:latin typeface="Bookman Old Style" panose="02050604050505020204" pitchFamily="18" charset="0"/>
                </a:endParaRPr>
              </a:p>
            </p:txBody>
          </p:sp>
          <p:sp>
            <p:nvSpPr>
              <p:cNvPr id="19" name="TextBox 18"/>
              <p:cNvSpPr txBox="1"/>
              <p:nvPr/>
            </p:nvSpPr>
            <p:spPr>
              <a:xfrm>
                <a:off x="0" y="6187044"/>
                <a:ext cx="6076993" cy="276999"/>
              </a:xfrm>
              <a:prstGeom prst="rect">
                <a:avLst/>
              </a:prstGeom>
              <a:noFill/>
            </p:spPr>
            <p:txBody>
              <a:bodyPr wrap="square" rtlCol="0">
                <a:spAutoFit/>
              </a:bodyPr>
              <a:lstStyle/>
              <a:p>
                <a:pPr algn="ctr"/>
                <a:r>
                  <a:rPr lang="en-US" sz="1200" dirty="0" smtClean="0">
                    <a:latin typeface="Bookman Old Style" panose="02050604050505020204" pitchFamily="18" charset="0"/>
                  </a:rPr>
                  <a:t>The Natural Vegetation at the Time of the Public Land Survey: 1847-1907</a:t>
                </a:r>
                <a:endParaRPr lang="en-US" sz="1200" dirty="0">
                  <a:latin typeface="Bookman Old Style" panose="02050604050505020204" pitchFamily="18" charset="0"/>
                </a:endParaRPr>
              </a:p>
            </p:txBody>
          </p:sp>
          <p:sp>
            <p:nvSpPr>
              <p:cNvPr id="20" name="TextBox 19"/>
              <p:cNvSpPr txBox="1"/>
              <p:nvPr/>
            </p:nvSpPr>
            <p:spPr>
              <a:xfrm>
                <a:off x="-1" y="6451003"/>
                <a:ext cx="6076995" cy="338554"/>
              </a:xfrm>
              <a:prstGeom prst="rect">
                <a:avLst/>
              </a:prstGeom>
              <a:solidFill>
                <a:srgbClr val="FFFFFF"/>
              </a:solidFill>
            </p:spPr>
            <p:txBody>
              <a:bodyPr wrap="square" rtlCol="0">
                <a:spAutoFit/>
              </a:bodyPr>
              <a:lstStyle/>
              <a:p>
                <a:endParaRPr lang="en-US" sz="800" dirty="0" smtClean="0">
                  <a:latin typeface="Bookman Old Style" panose="02050604050505020204" pitchFamily="18" charset="0"/>
                </a:endParaRPr>
              </a:p>
              <a:p>
                <a:pPr algn="ctr"/>
                <a:r>
                  <a:rPr lang="en-US" sz="800" dirty="0" smtClean="0">
                    <a:latin typeface="Bookman Old Style" panose="02050604050505020204" pitchFamily="18" charset="0"/>
                  </a:rPr>
                  <a:t>Adapted by Barbara Coffin from </a:t>
                </a:r>
                <a:r>
                  <a:rPr lang="en-US" sz="800" i="1" dirty="0" smtClean="0">
                    <a:latin typeface="Bookman Old Style" panose="02050604050505020204" pitchFamily="18" charset="0"/>
                  </a:rPr>
                  <a:t>The Original Vegetation of Minnesota </a:t>
                </a:r>
                <a:r>
                  <a:rPr lang="en-US" sz="800" dirty="0" smtClean="0">
                    <a:latin typeface="Bookman Old Style" panose="02050604050505020204" pitchFamily="18" charset="0"/>
                  </a:rPr>
                  <a:t>by F. J. </a:t>
                </a:r>
                <a:r>
                  <a:rPr lang="en-US" sz="800" dirty="0" err="1" smtClean="0">
                    <a:latin typeface="Bookman Old Style" panose="02050604050505020204" pitchFamily="18" charset="0"/>
                  </a:rPr>
                  <a:t>Marschner</a:t>
                </a:r>
                <a:r>
                  <a:rPr lang="en-US" sz="800" dirty="0" smtClean="0">
                    <a:latin typeface="Bookman Old Style" panose="02050604050505020204" pitchFamily="18" charset="0"/>
                  </a:rPr>
                  <a:t>, pub. 1974.</a:t>
                </a:r>
                <a:endParaRPr lang="en-US" sz="800" i="1" dirty="0">
                  <a:latin typeface="Bookman Old Style" panose="02050604050505020204" pitchFamily="18" charset="0"/>
                </a:endParaRPr>
              </a:p>
            </p:txBody>
          </p:sp>
        </p:grpSp>
        <p:sp>
          <p:nvSpPr>
            <p:cNvPr id="4" name="TextBox 3"/>
            <p:cNvSpPr txBox="1"/>
            <p:nvPr/>
          </p:nvSpPr>
          <p:spPr>
            <a:xfrm>
              <a:off x="6460177" y="5051018"/>
              <a:ext cx="1065606" cy="672888"/>
            </a:xfrm>
            <a:prstGeom prst="rect">
              <a:avLst/>
            </a:prstGeom>
            <a:solidFill>
              <a:srgbClr val="FFFFFF"/>
            </a:solidFill>
          </p:spPr>
          <p:txBody>
            <a:bodyPr wrap="square" rtlCol="0">
              <a:spAutoFit/>
            </a:bodyPr>
            <a:lstStyle/>
            <a:p>
              <a:endParaRPr lang="en-US" dirty="0"/>
            </a:p>
          </p:txBody>
        </p:sp>
      </p:grpSp>
    </p:spTree>
    <p:extLst>
      <p:ext uri="{BB962C8B-B14F-4D97-AF65-F5344CB8AC3E}">
        <p14:creationId xmlns:p14="http://schemas.microsoft.com/office/powerpoint/2010/main" val="34830729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1" y="-75456"/>
            <a:ext cx="10631379" cy="7085856"/>
          </a:xfrm>
          <a:prstGeom prst="rect">
            <a:avLst/>
          </a:prstGeom>
        </p:spPr>
      </p:pic>
    </p:spTree>
    <p:extLst>
      <p:ext uri="{BB962C8B-B14F-4D97-AF65-F5344CB8AC3E}">
        <p14:creationId xmlns:p14="http://schemas.microsoft.com/office/powerpoint/2010/main" val="18210845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942612" y="0"/>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4" name="Picture 3"/>
          <p:cNvPicPr>
            <a:picLocks noChangeAspect="1"/>
          </p:cNvPicPr>
          <p:nvPr/>
        </p:nvPicPr>
        <p:blipFill>
          <a:blip r:embed="rId2"/>
          <a:stretch>
            <a:fillRect/>
          </a:stretch>
        </p:blipFill>
        <p:spPr>
          <a:xfrm>
            <a:off x="1851269" y="880109"/>
            <a:ext cx="4928842" cy="5691639"/>
          </a:xfrm>
          <a:prstGeom prst="rect">
            <a:avLst/>
          </a:prstGeom>
        </p:spPr>
      </p:pic>
    </p:spTree>
    <p:extLst>
      <p:ext uri="{BB962C8B-B14F-4D97-AF65-F5344CB8AC3E}">
        <p14:creationId xmlns:p14="http://schemas.microsoft.com/office/powerpoint/2010/main" val="225809391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942612" y="0"/>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4" name="Picture 3"/>
          <p:cNvPicPr>
            <a:picLocks noChangeAspect="1"/>
          </p:cNvPicPr>
          <p:nvPr/>
        </p:nvPicPr>
        <p:blipFill>
          <a:blip r:embed="rId3"/>
          <a:stretch>
            <a:fillRect/>
          </a:stretch>
        </p:blipFill>
        <p:spPr>
          <a:xfrm>
            <a:off x="1998903" y="769441"/>
            <a:ext cx="5130285" cy="5917563"/>
          </a:xfrm>
          <a:prstGeom prst="rect">
            <a:avLst/>
          </a:prstGeom>
        </p:spPr>
      </p:pic>
    </p:spTree>
    <p:extLst>
      <p:ext uri="{BB962C8B-B14F-4D97-AF65-F5344CB8AC3E}">
        <p14:creationId xmlns:p14="http://schemas.microsoft.com/office/powerpoint/2010/main" val="273177662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4637" y="622508"/>
            <a:ext cx="5082669" cy="5858302"/>
          </a:xfrm>
          <a:prstGeom prst="rect">
            <a:avLst/>
          </a:prstGeom>
        </p:spPr>
      </p:pic>
    </p:spTree>
    <p:extLst>
      <p:ext uri="{BB962C8B-B14F-4D97-AF65-F5344CB8AC3E}">
        <p14:creationId xmlns:p14="http://schemas.microsoft.com/office/powerpoint/2010/main" val="116266218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9761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73260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33452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6587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70609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437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1231" y="0"/>
            <a:ext cx="6310773" cy="6858000"/>
          </a:xfrm>
          <a:prstGeom prst="rect">
            <a:avLst/>
          </a:prstGeom>
        </p:spPr>
      </p:pic>
    </p:spTree>
    <p:extLst>
      <p:ext uri="{BB962C8B-B14F-4D97-AF65-F5344CB8AC3E}">
        <p14:creationId xmlns:p14="http://schemas.microsoft.com/office/powerpoint/2010/main" val="76756716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004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285750" y="126036"/>
            <a:ext cx="533781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893" y="1055497"/>
            <a:ext cx="4870527" cy="5617944"/>
          </a:xfrm>
          <a:prstGeom prst="rect">
            <a:avLst/>
          </a:prstGeom>
        </p:spPr>
      </p:pic>
    </p:spTree>
    <p:extLst>
      <p:ext uri="{BB962C8B-B14F-4D97-AF65-F5344CB8AC3E}">
        <p14:creationId xmlns:p14="http://schemas.microsoft.com/office/powerpoint/2010/main" val="2273382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450" y="388926"/>
            <a:ext cx="869823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2006 State Wildlife Action Plan</a:t>
            </a:r>
          </a:p>
        </p:txBody>
      </p:sp>
      <p:sp>
        <p:nvSpPr>
          <p:cNvPr id="4" name="TextBox 3"/>
          <p:cNvSpPr txBox="1"/>
          <p:nvPr/>
        </p:nvSpPr>
        <p:spPr>
          <a:xfrm>
            <a:off x="292813" y="2630721"/>
            <a:ext cx="8009735"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High-quality oak savanna, prairie, and dune</a:t>
            </a:r>
            <a:endParaRPr lang="en-US" sz="28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171451" y="1386901"/>
            <a:ext cx="4251960"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Anoka Sand Plain</a:t>
            </a:r>
            <a:endParaRPr lang="en-US" sz="36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292813" y="3476334"/>
            <a:ext cx="7443950"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97 Species in Greatest Conservation Need</a:t>
            </a:r>
            <a:endParaRPr lang="en-US" sz="28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292813" y="5253036"/>
            <a:ext cx="8263890" cy="954107"/>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Rare species occurrence tied to conservation management lands</a:t>
            </a:r>
            <a:endParaRPr lang="en-US" sz="2800" dirty="0">
              <a:solidFill>
                <a:schemeClr val="bg1"/>
              </a:solidFill>
              <a:latin typeface="Lucida Sans" panose="020B0602030504020204" pitchFamily="34" charset="0"/>
              <a:cs typeface="Arial" panose="020B0604020202020204" pitchFamily="34" charset="0"/>
            </a:endParaRPr>
          </a:p>
        </p:txBody>
      </p:sp>
      <p:sp>
        <p:nvSpPr>
          <p:cNvPr id="8" name="TextBox 7"/>
          <p:cNvSpPr txBox="1"/>
          <p:nvPr/>
        </p:nvSpPr>
        <p:spPr>
          <a:xfrm>
            <a:off x="292813" y="4364685"/>
            <a:ext cx="6370877"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39 federally or state listed species</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571030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285750" y="126036"/>
            <a:ext cx="533781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49" y="975487"/>
            <a:ext cx="4642363" cy="53547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922" y="3221619"/>
            <a:ext cx="3283578" cy="3108634"/>
          </a:xfrm>
          <a:prstGeom prst="rect">
            <a:avLst/>
          </a:prstGeom>
        </p:spPr>
      </p:pic>
    </p:spTree>
    <p:extLst>
      <p:ext uri="{BB962C8B-B14F-4D97-AF65-F5344CB8AC3E}">
        <p14:creationId xmlns:p14="http://schemas.microsoft.com/office/powerpoint/2010/main" val="1207980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285750" y="126036"/>
            <a:ext cx="533781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833" y="1301379"/>
            <a:ext cx="5601187" cy="5302763"/>
          </a:xfrm>
          <a:prstGeom prst="rect">
            <a:avLst/>
          </a:prstGeom>
        </p:spPr>
      </p:pic>
    </p:spTree>
    <p:extLst>
      <p:ext uri="{BB962C8B-B14F-4D97-AF65-F5344CB8AC3E}">
        <p14:creationId xmlns:p14="http://schemas.microsoft.com/office/powerpoint/2010/main" val="1230376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94828" y="286056"/>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Sand Dunes State Forest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016" y="1262480"/>
            <a:ext cx="5750630" cy="5458359"/>
          </a:xfrm>
          <a:prstGeom prst="rect">
            <a:avLst/>
          </a:prstGeom>
        </p:spPr>
      </p:pic>
    </p:spTree>
    <p:extLst>
      <p:ext uri="{BB962C8B-B14F-4D97-AF65-F5344CB8AC3E}">
        <p14:creationId xmlns:p14="http://schemas.microsoft.com/office/powerpoint/2010/main" val="8803015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71450" y="388926"/>
            <a:ext cx="869823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2006 State Wildlife Action Plan</a:t>
            </a:r>
          </a:p>
        </p:txBody>
      </p:sp>
      <p:sp>
        <p:nvSpPr>
          <p:cNvPr id="4" name="TextBox 3"/>
          <p:cNvSpPr txBox="1"/>
          <p:nvPr/>
        </p:nvSpPr>
        <p:spPr>
          <a:xfrm>
            <a:off x="292813" y="2630721"/>
            <a:ext cx="8009735"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Key challenges for rare species:</a:t>
            </a:r>
            <a:endParaRPr lang="en-US" sz="28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171451" y="1386901"/>
            <a:ext cx="4251960"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Anoka Sand Plain</a:t>
            </a:r>
            <a:endParaRPr lang="en-US" sz="36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1112753" y="3476334"/>
            <a:ext cx="7443950"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Habitat loss</a:t>
            </a:r>
            <a:endParaRPr lang="en-US" sz="28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1112241" y="5210298"/>
            <a:ext cx="4130598"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Habitat degradation</a:t>
            </a:r>
            <a:endParaRPr lang="en-US" sz="2800" dirty="0">
              <a:solidFill>
                <a:schemeClr val="bg1"/>
              </a:solidFill>
              <a:latin typeface="Lucida Sans" panose="020B0602030504020204" pitchFamily="34" charset="0"/>
              <a:cs typeface="Arial" panose="020B0604020202020204" pitchFamily="34" charset="0"/>
            </a:endParaRPr>
          </a:p>
        </p:txBody>
      </p:sp>
      <p:sp>
        <p:nvSpPr>
          <p:cNvPr id="8" name="TextBox 7"/>
          <p:cNvSpPr txBox="1"/>
          <p:nvPr/>
        </p:nvSpPr>
        <p:spPr>
          <a:xfrm>
            <a:off x="1112241" y="4321947"/>
            <a:ext cx="6370877" cy="523220"/>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Habitat fragmentation</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220047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942612" y="0"/>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Anoka sand plain</a:t>
            </a:r>
          </a:p>
        </p:txBody>
      </p:sp>
      <p:pic>
        <p:nvPicPr>
          <p:cNvPr id="4" name="Picture 3"/>
          <p:cNvPicPr>
            <a:picLocks noChangeAspect="1"/>
          </p:cNvPicPr>
          <p:nvPr/>
        </p:nvPicPr>
        <p:blipFill>
          <a:blip r:embed="rId2"/>
          <a:stretch>
            <a:fillRect/>
          </a:stretch>
        </p:blipFill>
        <p:spPr>
          <a:xfrm>
            <a:off x="1909391" y="769440"/>
            <a:ext cx="4978331" cy="5717511"/>
          </a:xfrm>
          <a:prstGeom prst="rect">
            <a:avLst/>
          </a:prstGeom>
        </p:spPr>
      </p:pic>
    </p:spTree>
    <p:extLst>
      <p:ext uri="{BB962C8B-B14F-4D97-AF65-F5344CB8AC3E}">
        <p14:creationId xmlns:p14="http://schemas.microsoft.com/office/powerpoint/2010/main" val="14503853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89" y="319617"/>
            <a:ext cx="8417610" cy="6298353"/>
          </a:xfrm>
          <a:prstGeom prst="rect">
            <a:avLst/>
          </a:prstGeom>
        </p:spPr>
      </p:pic>
    </p:spTree>
    <p:extLst>
      <p:ext uri="{BB962C8B-B14F-4D97-AF65-F5344CB8AC3E}">
        <p14:creationId xmlns:p14="http://schemas.microsoft.com/office/powerpoint/2010/main" val="461206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Box 4"/>
          <p:cNvSpPr txBox="1"/>
          <p:nvPr/>
        </p:nvSpPr>
        <p:spPr>
          <a:xfrm>
            <a:off x="1033860" y="649973"/>
            <a:ext cx="7266562" cy="3046988"/>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Hierarchical Abundance Modeling to Inform Oak Savanna Habitat Restoration</a:t>
            </a:r>
            <a:endParaRPr lang="en-US" sz="48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1033860" y="4562237"/>
            <a:ext cx="7266562" cy="1200329"/>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For Minnesota Species in Greatest Conservation Need</a:t>
            </a:r>
            <a:endParaRPr lang="en-US" sz="36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7232592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066378" y="1006146"/>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Sand Dunes State Forest</a:t>
            </a:r>
          </a:p>
        </p:txBody>
      </p:sp>
      <p:sp>
        <p:nvSpPr>
          <p:cNvPr id="6" name="TextBox 5"/>
          <p:cNvSpPr txBox="1"/>
          <p:nvPr/>
        </p:nvSpPr>
        <p:spPr>
          <a:xfrm>
            <a:off x="2425855" y="3233034"/>
            <a:ext cx="4386425" cy="338554"/>
          </a:xfrm>
          <a:prstGeom prst="rect">
            <a:avLst/>
          </a:prstGeom>
          <a:noFill/>
        </p:spPr>
        <p:txBody>
          <a:bodyPr wrap="square" rtlCol="0">
            <a:spAutoFit/>
          </a:bodyPr>
          <a:lstStyle/>
          <a:p>
            <a:pPr algn="ctr"/>
            <a:r>
              <a:rPr lang="en-US" sz="1600" dirty="0" smtClean="0">
                <a:solidFill>
                  <a:schemeClr val="bg1"/>
                </a:solidFill>
                <a:latin typeface="Lucida Sans" panose="020B0602030504020204" pitchFamily="34" charset="0"/>
                <a:cs typeface="Arial" panose="020B0604020202020204" pitchFamily="34" charset="0"/>
              </a:rPr>
              <a:t>Rare features.</a:t>
            </a:r>
          </a:p>
        </p:txBody>
      </p:sp>
    </p:spTree>
    <p:extLst>
      <p:ext uri="{BB962C8B-B14F-4D97-AF65-F5344CB8AC3E}">
        <p14:creationId xmlns:p14="http://schemas.microsoft.com/office/powerpoint/2010/main" val="1736761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963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65761" y="263157"/>
            <a:ext cx="8092439" cy="707886"/>
          </a:xfrm>
          <a:prstGeom prst="rect">
            <a:avLst/>
          </a:prstGeom>
          <a:noFill/>
        </p:spPr>
        <p:txBody>
          <a:bodyPr wrap="square" rtlCol="0">
            <a:spAutoFit/>
          </a:bodyPr>
          <a:lstStyle/>
          <a:p>
            <a:r>
              <a:rPr lang="en-US" sz="4000" dirty="0" smtClean="0">
                <a:solidFill>
                  <a:schemeClr val="bg1"/>
                </a:solidFill>
                <a:latin typeface="Lucida Sans" panose="020B0602030504020204" pitchFamily="34" charset="0"/>
                <a:cs typeface="Arial" panose="020B0604020202020204" pitchFamily="34" charset="0"/>
              </a:rPr>
              <a:t>Sand Dunes Habitat Restoration</a:t>
            </a:r>
            <a:endParaRPr lang="en-US" sz="40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847723" y="4193938"/>
            <a:ext cx="7440931" cy="1077218"/>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Permanently manage for rare plant and animal species</a:t>
            </a:r>
            <a:endParaRPr lang="en-US" sz="32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847723" y="1629365"/>
            <a:ext cx="5265421"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Increase available habitat</a:t>
            </a:r>
            <a:endParaRPr lang="en-US" sz="32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788668" y="2921044"/>
            <a:ext cx="8355332"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Improve habitat quality and connectivity</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061308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65761" y="263157"/>
            <a:ext cx="8092439" cy="707886"/>
          </a:xfrm>
          <a:prstGeom prst="rect">
            <a:avLst/>
          </a:prstGeom>
          <a:noFill/>
        </p:spPr>
        <p:txBody>
          <a:bodyPr wrap="square" rtlCol="0">
            <a:spAutoFit/>
          </a:bodyPr>
          <a:lstStyle/>
          <a:p>
            <a:r>
              <a:rPr lang="en-US" sz="4000" dirty="0" smtClean="0">
                <a:solidFill>
                  <a:schemeClr val="bg1"/>
                </a:solidFill>
                <a:latin typeface="Lucida Sans" panose="020B0602030504020204" pitchFamily="34" charset="0"/>
                <a:cs typeface="Arial" panose="020B0604020202020204" pitchFamily="34" charset="0"/>
              </a:rPr>
              <a:t>Sand Dunes Habitat Restoration</a:t>
            </a:r>
            <a:endParaRPr lang="en-US" sz="40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788668" y="4601025"/>
            <a:ext cx="7440931" cy="584775"/>
          </a:xfrm>
          <a:prstGeom prst="rect">
            <a:avLst/>
          </a:prstGeom>
          <a:noFill/>
        </p:spPr>
        <p:txBody>
          <a:bodyPr wrap="square" rtlCol="0">
            <a:spAutoFit/>
          </a:bodyPr>
          <a:lstStyle/>
          <a:p>
            <a:r>
              <a:rPr lang="en-US" sz="3200" dirty="0">
                <a:solidFill>
                  <a:schemeClr val="bg1"/>
                </a:solidFill>
                <a:latin typeface="Lucida Sans" panose="020B0602030504020204" pitchFamily="34" charset="0"/>
                <a:cs typeface="Arial" panose="020B0604020202020204" pitchFamily="34" charset="0"/>
              </a:rPr>
              <a:t>Eventual Conversion Areas: 537 ha</a:t>
            </a:r>
          </a:p>
        </p:txBody>
      </p:sp>
      <p:sp>
        <p:nvSpPr>
          <p:cNvPr id="5" name="TextBox 4"/>
          <p:cNvSpPr txBox="1"/>
          <p:nvPr/>
        </p:nvSpPr>
        <p:spPr>
          <a:xfrm>
            <a:off x="788668" y="1629364"/>
            <a:ext cx="6675122" cy="1077218"/>
          </a:xfrm>
          <a:prstGeom prst="rect">
            <a:avLst/>
          </a:prstGeom>
          <a:noFill/>
        </p:spPr>
        <p:txBody>
          <a:bodyPr wrap="square" rtlCol="0">
            <a:spAutoFit/>
          </a:bodyPr>
          <a:lstStyle/>
          <a:p>
            <a:r>
              <a:rPr lang="en-US" sz="3200" dirty="0">
                <a:solidFill>
                  <a:schemeClr val="bg1"/>
                </a:solidFill>
                <a:latin typeface="Lucida Sans" panose="020B0602030504020204" pitchFamily="34" charset="0"/>
                <a:cs typeface="Arial" panose="020B0604020202020204" pitchFamily="34" charset="0"/>
              </a:rPr>
              <a:t>Ecologically appropriate native plant communities</a:t>
            </a:r>
          </a:p>
        </p:txBody>
      </p:sp>
      <p:sp>
        <p:nvSpPr>
          <p:cNvPr id="6" name="TextBox 5"/>
          <p:cNvSpPr txBox="1"/>
          <p:nvPr/>
        </p:nvSpPr>
        <p:spPr>
          <a:xfrm>
            <a:off x="788668" y="3361416"/>
            <a:ext cx="8355332" cy="584775"/>
          </a:xfrm>
          <a:prstGeom prst="rect">
            <a:avLst/>
          </a:prstGeom>
          <a:noFill/>
        </p:spPr>
        <p:txBody>
          <a:bodyPr wrap="square" rtlCol="0">
            <a:spAutoFit/>
          </a:bodyPr>
          <a:lstStyle/>
          <a:p>
            <a:r>
              <a:rPr lang="en-US" sz="3200" dirty="0">
                <a:solidFill>
                  <a:schemeClr val="bg1"/>
                </a:solidFill>
                <a:latin typeface="Lucida Sans" panose="020B0602030504020204" pitchFamily="34" charset="0"/>
                <a:cs typeface="Arial" panose="020B0604020202020204" pitchFamily="34" charset="0"/>
              </a:rPr>
              <a:t>Immediate Conversion Areas: 255 ha</a:t>
            </a:r>
          </a:p>
        </p:txBody>
      </p:sp>
    </p:spTree>
    <p:extLst>
      <p:ext uri="{BB962C8B-B14F-4D97-AF65-F5344CB8AC3E}">
        <p14:creationId xmlns:p14="http://schemas.microsoft.com/office/powerpoint/2010/main" val="1621015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65761" y="263157"/>
            <a:ext cx="8092439" cy="707886"/>
          </a:xfrm>
          <a:prstGeom prst="rect">
            <a:avLst/>
          </a:prstGeom>
          <a:noFill/>
        </p:spPr>
        <p:txBody>
          <a:bodyPr wrap="square" rtlCol="0">
            <a:spAutoFit/>
          </a:bodyPr>
          <a:lstStyle/>
          <a:p>
            <a:r>
              <a:rPr lang="en-US" sz="4000" dirty="0" smtClean="0">
                <a:solidFill>
                  <a:schemeClr val="bg1"/>
                </a:solidFill>
                <a:latin typeface="Lucida Sans" panose="020B0602030504020204" pitchFamily="34" charset="0"/>
                <a:cs typeface="Arial" panose="020B0604020202020204" pitchFamily="34" charset="0"/>
              </a:rPr>
              <a:t>Sand Dunes Habitat Restoration</a:t>
            </a:r>
            <a:endParaRPr lang="en-US" sz="40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788668" y="4389876"/>
            <a:ext cx="7440931"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Invasive species control</a:t>
            </a:r>
            <a:endParaRPr lang="en-US" sz="32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788668" y="1903684"/>
            <a:ext cx="6675122"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Prescribed burning</a:t>
            </a:r>
            <a:endParaRPr lang="en-US" sz="32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788668" y="3146780"/>
            <a:ext cx="8355332"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Selective timber harvest</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3911814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315" y="11430"/>
            <a:ext cx="5217055" cy="6754592"/>
          </a:xfrm>
          <a:prstGeom prst="rect">
            <a:avLst/>
          </a:prstGeom>
        </p:spPr>
      </p:pic>
      <p:sp>
        <p:nvSpPr>
          <p:cNvPr id="6" name="TextBox 5"/>
          <p:cNvSpPr txBox="1"/>
          <p:nvPr/>
        </p:nvSpPr>
        <p:spPr>
          <a:xfrm>
            <a:off x="5429250" y="512976"/>
            <a:ext cx="3417570" cy="954107"/>
          </a:xfrm>
          <a:prstGeom prst="rect">
            <a:avLst/>
          </a:prstGeom>
          <a:noFill/>
        </p:spPr>
        <p:txBody>
          <a:bodyPr wrap="square" rtlCol="0">
            <a:spAutoFit/>
          </a:bodyPr>
          <a:lstStyle/>
          <a:p>
            <a:pPr algn="r"/>
            <a:r>
              <a:rPr lang="en-US" sz="2800" dirty="0" smtClean="0">
                <a:solidFill>
                  <a:schemeClr val="bg1"/>
                </a:solidFill>
                <a:latin typeface="Lucida Sans" panose="020B0602030504020204" pitchFamily="34" charset="0"/>
                <a:cs typeface="Arial" panose="020B0604020202020204" pitchFamily="34" charset="0"/>
              </a:rPr>
              <a:t>Sand Dunes State Forest</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5419466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extBox 5"/>
          <p:cNvSpPr txBox="1"/>
          <p:nvPr/>
        </p:nvSpPr>
        <p:spPr>
          <a:xfrm>
            <a:off x="5429250" y="512976"/>
            <a:ext cx="3417570" cy="954107"/>
          </a:xfrm>
          <a:prstGeom prst="rect">
            <a:avLst/>
          </a:prstGeom>
          <a:noFill/>
        </p:spPr>
        <p:txBody>
          <a:bodyPr wrap="square" rtlCol="0">
            <a:spAutoFit/>
          </a:bodyPr>
          <a:lstStyle/>
          <a:p>
            <a:pPr algn="r"/>
            <a:r>
              <a:rPr lang="en-US" sz="2800" dirty="0" smtClean="0">
                <a:solidFill>
                  <a:schemeClr val="bg1"/>
                </a:solidFill>
                <a:latin typeface="Lucida Sans" panose="020B0602030504020204" pitchFamily="34" charset="0"/>
                <a:cs typeface="Arial" panose="020B0604020202020204" pitchFamily="34" charset="0"/>
              </a:rPr>
              <a:t>Sand Dunes State Forest</a:t>
            </a:r>
            <a:endParaRPr lang="en-US" sz="2800" dirty="0">
              <a:solidFill>
                <a:schemeClr val="bg1"/>
              </a:solidFill>
              <a:latin typeface="Lucida Sans" panose="020B0602030504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0" y="-80010"/>
            <a:ext cx="5296925" cy="6858000"/>
          </a:xfrm>
          <a:prstGeom prst="rect">
            <a:avLst/>
          </a:prstGeom>
        </p:spPr>
      </p:pic>
      <p:sp>
        <p:nvSpPr>
          <p:cNvPr id="2" name="Rectangle 1"/>
          <p:cNvSpPr/>
          <p:nvPr/>
        </p:nvSpPr>
        <p:spPr>
          <a:xfrm>
            <a:off x="5429250" y="2227064"/>
            <a:ext cx="3487690" cy="923330"/>
          </a:xfrm>
          <a:prstGeom prst="rect">
            <a:avLst/>
          </a:prstGeom>
        </p:spPr>
        <p:txBody>
          <a:bodyPr wrap="square">
            <a:spAutoFit/>
          </a:bodyPr>
          <a:lstStyle/>
          <a:p>
            <a:pPr algn="r"/>
            <a:r>
              <a:rPr lang="en-US" dirty="0">
                <a:solidFill>
                  <a:schemeClr val="bg1"/>
                </a:solidFill>
                <a:latin typeface="Lucida Sans" panose="020B0602030504020204" pitchFamily="34" charset="0"/>
                <a:cs typeface="Arial" panose="020B0604020202020204" pitchFamily="34" charset="0"/>
              </a:rPr>
              <a:t>Immediate Conversion Areas</a:t>
            </a:r>
            <a:r>
              <a:rPr lang="en-US" dirty="0" smtClean="0">
                <a:solidFill>
                  <a:schemeClr val="bg1"/>
                </a:solidFill>
                <a:latin typeface="Lucida Sans" panose="020B0602030504020204" pitchFamily="34" charset="0"/>
                <a:cs typeface="Arial" panose="020B0604020202020204" pitchFamily="34" charset="0"/>
              </a:rPr>
              <a:t>:</a:t>
            </a:r>
          </a:p>
          <a:p>
            <a:pPr algn="r"/>
            <a:endParaRPr lang="en-US" dirty="0">
              <a:solidFill>
                <a:schemeClr val="bg1"/>
              </a:solidFill>
              <a:latin typeface="Lucida Sans" panose="020B0602030504020204" pitchFamily="34" charset="0"/>
              <a:cs typeface="Arial" panose="020B0604020202020204" pitchFamily="34" charset="0"/>
            </a:endParaRPr>
          </a:p>
          <a:p>
            <a:pPr algn="r"/>
            <a:r>
              <a:rPr lang="en-US" dirty="0" smtClean="0">
                <a:solidFill>
                  <a:schemeClr val="bg1"/>
                </a:solidFill>
                <a:latin typeface="Lucida Sans" panose="020B0602030504020204" pitchFamily="34" charset="0"/>
                <a:cs typeface="Arial" panose="020B0604020202020204" pitchFamily="34" charset="0"/>
              </a:rPr>
              <a:t> </a:t>
            </a:r>
            <a:r>
              <a:rPr lang="en-US" dirty="0">
                <a:solidFill>
                  <a:srgbClr val="66FF33"/>
                </a:solidFill>
                <a:latin typeface="Lucida Sans" panose="020B0602030504020204" pitchFamily="34" charset="0"/>
                <a:cs typeface="Arial" panose="020B0604020202020204" pitchFamily="34" charset="0"/>
              </a:rPr>
              <a:t>255 ha</a:t>
            </a:r>
            <a:endParaRPr lang="en-US" dirty="0">
              <a:solidFill>
                <a:srgbClr val="66FF33"/>
              </a:solidFill>
            </a:endParaRPr>
          </a:p>
        </p:txBody>
      </p:sp>
    </p:spTree>
    <p:extLst>
      <p:ext uri="{BB962C8B-B14F-4D97-AF65-F5344CB8AC3E}">
        <p14:creationId xmlns:p14="http://schemas.microsoft.com/office/powerpoint/2010/main" val="8482610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extBox 5"/>
          <p:cNvSpPr txBox="1"/>
          <p:nvPr/>
        </p:nvSpPr>
        <p:spPr>
          <a:xfrm>
            <a:off x="5429250" y="512976"/>
            <a:ext cx="3417570" cy="954107"/>
          </a:xfrm>
          <a:prstGeom prst="rect">
            <a:avLst/>
          </a:prstGeom>
          <a:noFill/>
        </p:spPr>
        <p:txBody>
          <a:bodyPr wrap="square" rtlCol="0">
            <a:spAutoFit/>
          </a:bodyPr>
          <a:lstStyle/>
          <a:p>
            <a:pPr algn="r"/>
            <a:r>
              <a:rPr lang="en-US" sz="2800" dirty="0" smtClean="0">
                <a:solidFill>
                  <a:schemeClr val="bg1"/>
                </a:solidFill>
                <a:latin typeface="Lucida Sans" panose="020B0602030504020204" pitchFamily="34" charset="0"/>
                <a:cs typeface="Arial" panose="020B0604020202020204" pitchFamily="34" charset="0"/>
              </a:rPr>
              <a:t>Sand Dunes State Forest</a:t>
            </a:r>
            <a:endParaRPr lang="en-US" sz="2800" dirty="0">
              <a:solidFill>
                <a:schemeClr val="bg1"/>
              </a:solidFill>
              <a:latin typeface="Lucida Sans" panose="020B0602030504020204" pitchFamily="34" charset="0"/>
              <a:cs typeface="Arial" panose="020B0604020202020204" pitchFamily="34" charset="0"/>
            </a:endParaRPr>
          </a:p>
        </p:txBody>
      </p:sp>
      <p:sp>
        <p:nvSpPr>
          <p:cNvPr id="2" name="Rectangle 1"/>
          <p:cNvSpPr/>
          <p:nvPr/>
        </p:nvSpPr>
        <p:spPr>
          <a:xfrm>
            <a:off x="5429250" y="2227064"/>
            <a:ext cx="3487690" cy="923330"/>
          </a:xfrm>
          <a:prstGeom prst="rect">
            <a:avLst/>
          </a:prstGeom>
        </p:spPr>
        <p:txBody>
          <a:bodyPr wrap="square">
            <a:spAutoFit/>
          </a:bodyPr>
          <a:lstStyle/>
          <a:p>
            <a:pPr algn="r"/>
            <a:r>
              <a:rPr lang="en-US" dirty="0">
                <a:solidFill>
                  <a:schemeClr val="bg1"/>
                </a:solidFill>
                <a:latin typeface="Lucida Sans" panose="020B0602030504020204" pitchFamily="34" charset="0"/>
                <a:cs typeface="Arial" panose="020B0604020202020204" pitchFamily="34" charset="0"/>
              </a:rPr>
              <a:t>Immediate Conversion Areas</a:t>
            </a:r>
            <a:r>
              <a:rPr lang="en-US" dirty="0" smtClean="0">
                <a:solidFill>
                  <a:schemeClr val="bg1"/>
                </a:solidFill>
                <a:latin typeface="Lucida Sans" panose="020B0602030504020204" pitchFamily="34" charset="0"/>
                <a:cs typeface="Arial" panose="020B0604020202020204" pitchFamily="34" charset="0"/>
              </a:rPr>
              <a:t>:</a:t>
            </a:r>
          </a:p>
          <a:p>
            <a:pPr algn="r"/>
            <a:endParaRPr lang="en-US" dirty="0">
              <a:solidFill>
                <a:schemeClr val="bg1"/>
              </a:solidFill>
              <a:latin typeface="Lucida Sans" panose="020B0602030504020204" pitchFamily="34" charset="0"/>
              <a:cs typeface="Arial" panose="020B0604020202020204" pitchFamily="34" charset="0"/>
            </a:endParaRPr>
          </a:p>
          <a:p>
            <a:pPr algn="r"/>
            <a:r>
              <a:rPr lang="en-US" dirty="0" smtClean="0">
                <a:solidFill>
                  <a:schemeClr val="bg1"/>
                </a:solidFill>
                <a:latin typeface="Lucida Sans" panose="020B0602030504020204" pitchFamily="34" charset="0"/>
                <a:cs typeface="Arial" panose="020B0604020202020204" pitchFamily="34" charset="0"/>
              </a:rPr>
              <a:t> </a:t>
            </a:r>
            <a:r>
              <a:rPr lang="en-US" dirty="0">
                <a:solidFill>
                  <a:srgbClr val="66FF33"/>
                </a:solidFill>
                <a:latin typeface="Lucida Sans" panose="020B0602030504020204" pitchFamily="34" charset="0"/>
                <a:cs typeface="Arial" panose="020B0604020202020204" pitchFamily="34" charset="0"/>
              </a:rPr>
              <a:t>255 ha</a:t>
            </a:r>
            <a:endParaRPr lang="en-US" dirty="0">
              <a:solidFill>
                <a:srgbClr val="66FF33"/>
              </a:solidFill>
            </a:endParaRPr>
          </a:p>
        </p:txBody>
      </p:sp>
      <p:pic>
        <p:nvPicPr>
          <p:cNvPr id="5" name="Picture 4"/>
          <p:cNvPicPr>
            <a:picLocks noChangeAspect="1"/>
          </p:cNvPicPr>
          <p:nvPr/>
        </p:nvPicPr>
        <p:blipFill>
          <a:blip r:embed="rId2"/>
          <a:stretch>
            <a:fillRect/>
          </a:stretch>
        </p:blipFill>
        <p:spPr>
          <a:xfrm>
            <a:off x="-22860" y="-80010"/>
            <a:ext cx="5358722" cy="6938010"/>
          </a:xfrm>
          <a:prstGeom prst="rect">
            <a:avLst/>
          </a:prstGeom>
        </p:spPr>
      </p:pic>
      <p:sp>
        <p:nvSpPr>
          <p:cNvPr id="7" name="Rectangle 6"/>
          <p:cNvSpPr/>
          <p:nvPr/>
        </p:nvSpPr>
        <p:spPr>
          <a:xfrm>
            <a:off x="5429250" y="4013954"/>
            <a:ext cx="3487690" cy="923330"/>
          </a:xfrm>
          <a:prstGeom prst="rect">
            <a:avLst/>
          </a:prstGeom>
        </p:spPr>
        <p:txBody>
          <a:bodyPr wrap="square">
            <a:spAutoFit/>
          </a:bodyPr>
          <a:lstStyle/>
          <a:p>
            <a:pPr algn="r"/>
            <a:r>
              <a:rPr lang="en-US" dirty="0" smtClean="0">
                <a:solidFill>
                  <a:schemeClr val="bg1"/>
                </a:solidFill>
                <a:latin typeface="Lucida Sans" panose="020B0602030504020204" pitchFamily="34" charset="0"/>
                <a:cs typeface="Arial" panose="020B0604020202020204" pitchFamily="34" charset="0"/>
              </a:rPr>
              <a:t>Eventual </a:t>
            </a:r>
            <a:r>
              <a:rPr lang="en-US" dirty="0">
                <a:solidFill>
                  <a:schemeClr val="bg1"/>
                </a:solidFill>
                <a:latin typeface="Lucida Sans" panose="020B0602030504020204" pitchFamily="34" charset="0"/>
                <a:cs typeface="Arial" panose="020B0604020202020204" pitchFamily="34" charset="0"/>
              </a:rPr>
              <a:t>Conversion Areas</a:t>
            </a:r>
            <a:r>
              <a:rPr lang="en-US" dirty="0" smtClean="0">
                <a:solidFill>
                  <a:schemeClr val="bg1"/>
                </a:solidFill>
                <a:latin typeface="Lucida Sans" panose="020B0602030504020204" pitchFamily="34" charset="0"/>
                <a:cs typeface="Arial" panose="020B0604020202020204" pitchFamily="34" charset="0"/>
              </a:rPr>
              <a:t>:</a:t>
            </a:r>
          </a:p>
          <a:p>
            <a:pPr algn="r"/>
            <a:endParaRPr lang="en-US" dirty="0">
              <a:solidFill>
                <a:schemeClr val="bg1"/>
              </a:solidFill>
              <a:latin typeface="Lucida Sans" panose="020B0602030504020204" pitchFamily="34" charset="0"/>
              <a:cs typeface="Arial" panose="020B0604020202020204" pitchFamily="34" charset="0"/>
            </a:endParaRPr>
          </a:p>
          <a:p>
            <a:pPr algn="r"/>
            <a:r>
              <a:rPr lang="en-US" dirty="0" smtClean="0">
                <a:solidFill>
                  <a:schemeClr val="bg1"/>
                </a:solidFill>
                <a:latin typeface="Lucida Sans" panose="020B0602030504020204" pitchFamily="34" charset="0"/>
                <a:cs typeface="Arial" panose="020B0604020202020204" pitchFamily="34" charset="0"/>
              </a:rPr>
              <a:t> </a:t>
            </a:r>
            <a:r>
              <a:rPr lang="en-US" dirty="0" smtClean="0">
                <a:solidFill>
                  <a:srgbClr val="00FFCC"/>
                </a:solidFill>
                <a:latin typeface="Lucida Sans" panose="020B0602030504020204" pitchFamily="34" charset="0"/>
                <a:cs typeface="Arial" panose="020B0604020202020204" pitchFamily="34" charset="0"/>
              </a:rPr>
              <a:t>537 </a:t>
            </a:r>
            <a:r>
              <a:rPr lang="en-US" dirty="0">
                <a:solidFill>
                  <a:srgbClr val="00FFCC"/>
                </a:solidFill>
                <a:latin typeface="Lucida Sans" panose="020B0602030504020204" pitchFamily="34" charset="0"/>
                <a:cs typeface="Arial" panose="020B0604020202020204" pitchFamily="34" charset="0"/>
              </a:rPr>
              <a:t>ha</a:t>
            </a:r>
            <a:endParaRPr lang="en-US" dirty="0">
              <a:solidFill>
                <a:srgbClr val="00FFCC"/>
              </a:solidFill>
            </a:endParaRPr>
          </a:p>
        </p:txBody>
      </p:sp>
    </p:spTree>
    <p:extLst>
      <p:ext uri="{BB962C8B-B14F-4D97-AF65-F5344CB8AC3E}">
        <p14:creationId xmlns:p14="http://schemas.microsoft.com/office/powerpoint/2010/main" val="13570777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20039" y="377778"/>
            <a:ext cx="8058151" cy="707886"/>
          </a:xfrm>
          <a:prstGeom prst="rect">
            <a:avLst/>
          </a:prstGeom>
          <a:noFill/>
        </p:spPr>
        <p:txBody>
          <a:bodyPr wrap="square" rtlCol="0">
            <a:spAutoFit/>
          </a:bodyPr>
          <a:lstStyle/>
          <a:p>
            <a:pPr algn="ctr"/>
            <a:r>
              <a:rPr lang="en-US" sz="4000" dirty="0" smtClean="0">
                <a:solidFill>
                  <a:schemeClr val="bg1"/>
                </a:solidFill>
                <a:latin typeface="Lucida Sans" panose="020B0602030504020204" pitchFamily="34" charset="0"/>
                <a:cs typeface="Arial" panose="020B0604020202020204" pitchFamily="34" charset="0"/>
              </a:rPr>
              <a:t>Sand Dunes Habitat Restoration</a:t>
            </a:r>
            <a:endParaRPr lang="en-US" sz="40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411479" y="4217616"/>
            <a:ext cx="5074921" cy="584775"/>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cs typeface="Arial" panose="020B0604020202020204" pitchFamily="34" charset="0"/>
              </a:rPr>
              <a:t>Broad ecosystem health</a:t>
            </a:r>
            <a:endParaRPr lang="en-US" sz="3200" dirty="0">
              <a:solidFill>
                <a:schemeClr val="bg1"/>
              </a:solidFill>
              <a:latin typeface="Lucida Sans" panose="020B0602030504020204" pitchFamily="34" charset="0"/>
              <a:cs typeface="Arial" panose="020B0604020202020204" pitchFamily="34" charset="0"/>
            </a:endParaRPr>
          </a:p>
        </p:txBody>
      </p:sp>
      <p:sp>
        <p:nvSpPr>
          <p:cNvPr id="9" name="TextBox 8"/>
          <p:cNvSpPr txBox="1"/>
          <p:nvPr/>
        </p:nvSpPr>
        <p:spPr>
          <a:xfrm>
            <a:off x="411479" y="2113031"/>
            <a:ext cx="8058151" cy="1077218"/>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Rare features management on varying spatial and tempora</a:t>
            </a:r>
            <a:r>
              <a:rPr lang="en-US" sz="3200" dirty="0">
                <a:solidFill>
                  <a:schemeClr val="bg1"/>
                </a:solidFill>
                <a:latin typeface="Lucida Sans" panose="020B0602030504020204" pitchFamily="34" charset="0"/>
                <a:cs typeface="Arial" panose="020B0604020202020204" pitchFamily="34" charset="0"/>
              </a:rPr>
              <a:t>l</a:t>
            </a:r>
            <a:r>
              <a:rPr lang="en-US" sz="3200" dirty="0" smtClean="0">
                <a:solidFill>
                  <a:schemeClr val="bg1"/>
                </a:solidFill>
                <a:latin typeface="Lucida Sans" panose="020B0602030504020204" pitchFamily="34" charset="0"/>
                <a:cs typeface="Arial" panose="020B0604020202020204" pitchFamily="34" charset="0"/>
              </a:rPr>
              <a:t> scales</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987373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1168" y="0"/>
            <a:ext cx="6350000" cy="6858000"/>
          </a:xfrm>
          <a:prstGeom prst="rect">
            <a:avLst/>
          </a:prstGeom>
        </p:spPr>
      </p:pic>
    </p:spTree>
    <p:extLst>
      <p:ext uri="{BB962C8B-B14F-4D97-AF65-F5344CB8AC3E}">
        <p14:creationId xmlns:p14="http://schemas.microsoft.com/office/powerpoint/2010/main" val="25660463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001261" y="3396159"/>
            <a:ext cx="7266562" cy="1569660"/>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Minnesota Department of Natural Resources</a:t>
            </a:r>
            <a:endParaRPr lang="en-US" sz="48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1001261" y="511857"/>
            <a:ext cx="7266562"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University of Minnesota</a:t>
            </a:r>
            <a:endParaRPr lang="en-US" sz="48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1001261" y="1593600"/>
            <a:ext cx="7266562" cy="1077218"/>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cs typeface="Arial" panose="020B0604020202020204" pitchFamily="34" charset="0"/>
              </a:rPr>
              <a:t>Fisheries, Wildlife, Conservation Biology</a:t>
            </a:r>
            <a:endParaRPr lang="en-US" sz="32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1090908" y="5327745"/>
            <a:ext cx="7266562" cy="584775"/>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cs typeface="Arial" panose="020B0604020202020204" pitchFamily="34" charset="0"/>
              </a:rPr>
              <a:t>Nongame Wildlife</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328348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1168" y="0"/>
            <a:ext cx="6350000" cy="6858000"/>
          </a:xfrm>
          <a:prstGeom prst="rect">
            <a:avLst/>
          </a:prstGeom>
        </p:spPr>
      </p:pic>
      <p:sp>
        <p:nvSpPr>
          <p:cNvPr id="3" name="TextBox 2"/>
          <p:cNvSpPr txBox="1"/>
          <p:nvPr/>
        </p:nvSpPr>
        <p:spPr>
          <a:xfrm>
            <a:off x="1471168" y="1239826"/>
            <a:ext cx="6350000" cy="646331"/>
          </a:xfrm>
          <a:prstGeom prst="rect">
            <a:avLst/>
          </a:prstGeom>
          <a:solidFill>
            <a:schemeClr val="tx1">
              <a:lumMod val="75000"/>
              <a:lumOff val="25000"/>
              <a:alpha val="72000"/>
            </a:schemeClr>
          </a:solid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What constitutes success?</a:t>
            </a:r>
            <a:endParaRPr lang="en-US" sz="36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202878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53" y="0"/>
            <a:ext cx="4645510" cy="318897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7996" y="3583032"/>
            <a:ext cx="5646498" cy="327496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0675" t="17727" r="26272" b="17828"/>
          <a:stretch/>
        </p:blipFill>
        <p:spPr>
          <a:xfrm>
            <a:off x="0" y="4544074"/>
            <a:ext cx="4259480" cy="2901552"/>
          </a:xfrm>
          <a:prstGeom prst="rect">
            <a:avLst/>
          </a:prstGeom>
        </p:spPr>
      </p:pic>
      <p:pic>
        <p:nvPicPr>
          <p:cNvPr id="8" name="Picture 7"/>
          <p:cNvPicPr>
            <a:picLocks noChangeAspect="1"/>
          </p:cNvPicPr>
          <p:nvPr/>
        </p:nvPicPr>
        <p:blipFill>
          <a:blip r:embed="rId6"/>
          <a:stretch>
            <a:fillRect/>
          </a:stretch>
        </p:blipFill>
        <p:spPr>
          <a:xfrm>
            <a:off x="-83665" y="2608849"/>
            <a:ext cx="4281661" cy="2135692"/>
          </a:xfrm>
          <a:prstGeom prst="rect">
            <a:avLst/>
          </a:prstGeom>
        </p:spPr>
      </p:pic>
      <p:pic>
        <p:nvPicPr>
          <p:cNvPr id="9" name="Picture 8"/>
          <p:cNvPicPr>
            <a:picLocks noChangeAspect="1"/>
          </p:cNvPicPr>
          <p:nvPr/>
        </p:nvPicPr>
        <p:blipFill rotWithShape="1">
          <a:blip r:embed="rId7"/>
          <a:srcRect l="18136" t="6629" r="19491" b="6892"/>
          <a:stretch/>
        </p:blipFill>
        <p:spPr>
          <a:xfrm>
            <a:off x="3760470" y="308064"/>
            <a:ext cx="3859876" cy="3010284"/>
          </a:xfrm>
          <a:prstGeom prst="rect">
            <a:avLst/>
          </a:prstGeom>
        </p:spPr>
      </p:pic>
      <p:pic>
        <p:nvPicPr>
          <p:cNvPr id="4" name="Picture 3"/>
          <p:cNvPicPr>
            <a:picLocks noChangeAspect="1"/>
          </p:cNvPicPr>
          <p:nvPr/>
        </p:nvPicPr>
        <p:blipFill rotWithShape="1">
          <a:blip r:embed="rId8" cstate="print">
            <a:extLst>
              <a:ext uri="{28A0092B-C50C-407E-A947-70E740481C1C}">
                <a14:useLocalDpi xmlns:a14="http://schemas.microsoft.com/office/drawing/2010/main" val="0"/>
              </a:ext>
            </a:extLst>
          </a:blip>
          <a:srcRect l="45972" t="1373" r="23467" b="-1"/>
          <a:stretch/>
        </p:blipFill>
        <p:spPr>
          <a:xfrm>
            <a:off x="7021245" y="-93663"/>
            <a:ext cx="2240280" cy="3676695"/>
          </a:xfrm>
          <a:prstGeom prst="rect">
            <a:avLst/>
          </a:prstGeom>
        </p:spPr>
      </p:pic>
    </p:spTree>
    <p:extLst>
      <p:ext uri="{BB962C8B-B14F-4D97-AF65-F5344CB8AC3E}">
        <p14:creationId xmlns:p14="http://schemas.microsoft.com/office/powerpoint/2010/main" val="2430811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08261" y="1159011"/>
            <a:ext cx="2439080" cy="1107996"/>
          </a:xfrm>
          <a:prstGeom prst="rect">
            <a:avLst/>
          </a:prstGeom>
          <a:noFill/>
        </p:spPr>
        <p:txBody>
          <a:bodyPr wrap="square" rtlCol="0">
            <a:spAutoFit/>
          </a:bodyPr>
          <a:lstStyle/>
          <a:p>
            <a:r>
              <a:rPr lang="en-US" sz="3300" dirty="0">
                <a:solidFill>
                  <a:schemeClr val="bg1"/>
                </a:solidFill>
                <a:latin typeface="Lucida Sans" panose="020B0602030504020204" pitchFamily="34" charset="0"/>
              </a:rPr>
              <a:t>Lark Sparrow</a:t>
            </a:r>
          </a:p>
        </p:txBody>
      </p:sp>
      <p:sp>
        <p:nvSpPr>
          <p:cNvPr id="3" name="TextBox 2"/>
          <p:cNvSpPr txBox="1"/>
          <p:nvPr/>
        </p:nvSpPr>
        <p:spPr>
          <a:xfrm>
            <a:off x="286666" y="2416191"/>
            <a:ext cx="2439080" cy="830997"/>
          </a:xfrm>
          <a:prstGeom prst="rect">
            <a:avLst/>
          </a:prstGeom>
          <a:noFill/>
        </p:spPr>
        <p:txBody>
          <a:bodyPr wrap="square" rtlCol="0">
            <a:spAutoFit/>
          </a:bodyPr>
          <a:lstStyle/>
          <a:p>
            <a:r>
              <a:rPr lang="en-US" sz="2400" i="1" dirty="0" err="1">
                <a:solidFill>
                  <a:schemeClr val="bg1"/>
                </a:solidFill>
                <a:latin typeface="Lucida Sans" panose="020B0602030504020204" pitchFamily="34" charset="0"/>
              </a:rPr>
              <a:t>Chondestes</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grammacus</a:t>
            </a:r>
            <a:endParaRPr lang="en-US" sz="2400" i="1" dirty="0">
              <a:solidFill>
                <a:schemeClr val="bg1"/>
              </a:solidFill>
              <a:latin typeface="Lucida Sans" panose="020B0602030504020204" pitchFamily="34" charset="0"/>
            </a:endParaRPr>
          </a:p>
        </p:txBody>
      </p:sp>
      <p:sp>
        <p:nvSpPr>
          <p:cNvPr id="4" name="TextBox 3"/>
          <p:cNvSpPr txBox="1"/>
          <p:nvPr/>
        </p:nvSpPr>
        <p:spPr>
          <a:xfrm>
            <a:off x="286666" y="4642866"/>
            <a:ext cx="1444339"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SGCN</a:t>
            </a:r>
          </a:p>
        </p:txBody>
      </p:sp>
      <p:sp>
        <p:nvSpPr>
          <p:cNvPr id="5" name="TextBox 4"/>
          <p:cNvSpPr txBox="1"/>
          <p:nvPr/>
        </p:nvSpPr>
        <p:spPr>
          <a:xfrm>
            <a:off x="308261" y="5081447"/>
            <a:ext cx="2845487"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Special Concern</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332" t="3390" r="11299"/>
          <a:stretch/>
        </p:blipFill>
        <p:spPr>
          <a:xfrm>
            <a:off x="3175343" y="-1"/>
            <a:ext cx="6094387" cy="6978617"/>
          </a:xfrm>
          <a:prstGeom prst="rect">
            <a:avLst/>
          </a:prstGeom>
        </p:spPr>
      </p:pic>
    </p:spTree>
    <p:extLst>
      <p:ext uri="{BB962C8B-B14F-4D97-AF65-F5344CB8AC3E}">
        <p14:creationId xmlns:p14="http://schemas.microsoft.com/office/powerpoint/2010/main" val="2786661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104361" y="1434617"/>
            <a:ext cx="2439080" cy="1107996"/>
          </a:xfrm>
          <a:prstGeom prst="rect">
            <a:avLst/>
          </a:prstGeom>
          <a:noFill/>
        </p:spPr>
        <p:txBody>
          <a:bodyPr wrap="square" rtlCol="0">
            <a:spAutoFit/>
          </a:bodyPr>
          <a:lstStyle/>
          <a:p>
            <a:r>
              <a:rPr lang="en-US" sz="3300" dirty="0">
                <a:solidFill>
                  <a:schemeClr val="bg1"/>
                </a:solidFill>
                <a:latin typeface="Lucida Sans" panose="020B0602030504020204" pitchFamily="34" charset="0"/>
              </a:rPr>
              <a:t>Eastern Towhee</a:t>
            </a:r>
          </a:p>
        </p:txBody>
      </p:sp>
      <p:sp>
        <p:nvSpPr>
          <p:cNvPr id="3" name="TextBox 2"/>
          <p:cNvSpPr txBox="1"/>
          <p:nvPr/>
        </p:nvSpPr>
        <p:spPr>
          <a:xfrm>
            <a:off x="6104363" y="2814243"/>
            <a:ext cx="2909011" cy="830997"/>
          </a:xfrm>
          <a:prstGeom prst="rect">
            <a:avLst/>
          </a:prstGeom>
          <a:noFill/>
        </p:spPr>
        <p:txBody>
          <a:bodyPr wrap="square" rtlCol="0">
            <a:spAutoFit/>
          </a:bodyPr>
          <a:lstStyle/>
          <a:p>
            <a:r>
              <a:rPr lang="en-US" sz="2400" i="1" dirty="0" err="1">
                <a:solidFill>
                  <a:schemeClr val="bg1"/>
                </a:solidFill>
                <a:latin typeface="Lucida Sans" panose="020B0602030504020204" pitchFamily="34" charset="0"/>
              </a:rPr>
              <a:t>Pipilo</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erythrophthalmus</a:t>
            </a:r>
            <a:endParaRPr lang="en-US" sz="2400" i="1" dirty="0">
              <a:solidFill>
                <a:schemeClr val="bg1"/>
              </a:solidFill>
              <a:latin typeface="Lucida Sans" panose="020B0602030504020204" pitchFamily="34" charset="0"/>
            </a:endParaRPr>
          </a:p>
        </p:txBody>
      </p:sp>
      <p:pic>
        <p:nvPicPr>
          <p:cNvPr id="4" name="Picture 3"/>
          <p:cNvPicPr>
            <a:picLocks noChangeAspect="1"/>
          </p:cNvPicPr>
          <p:nvPr/>
        </p:nvPicPr>
        <p:blipFill rotWithShape="1">
          <a:blip r:embed="rId2"/>
          <a:srcRect l="6983" r="15088"/>
          <a:stretch/>
        </p:blipFill>
        <p:spPr>
          <a:xfrm>
            <a:off x="137159" y="191058"/>
            <a:ext cx="5617327" cy="6518352"/>
          </a:xfrm>
          <a:prstGeom prst="rect">
            <a:avLst/>
          </a:prstGeom>
        </p:spPr>
      </p:pic>
    </p:spTree>
    <p:extLst>
      <p:ext uri="{BB962C8B-B14F-4D97-AF65-F5344CB8AC3E}">
        <p14:creationId xmlns:p14="http://schemas.microsoft.com/office/powerpoint/2010/main" val="24500465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859536"/>
            <a:ext cx="9144000" cy="5138927"/>
          </a:xfrm>
          <a:prstGeom prst="rect">
            <a:avLst/>
          </a:prstGeom>
        </p:spPr>
      </p:pic>
      <p:sp>
        <p:nvSpPr>
          <p:cNvPr id="2" name="TextBox 1"/>
          <p:cNvSpPr txBox="1"/>
          <p:nvPr/>
        </p:nvSpPr>
        <p:spPr>
          <a:xfrm>
            <a:off x="286666" y="1122689"/>
            <a:ext cx="2533973" cy="1107996"/>
          </a:xfrm>
          <a:prstGeom prst="rect">
            <a:avLst/>
          </a:prstGeom>
          <a:noFill/>
        </p:spPr>
        <p:txBody>
          <a:bodyPr wrap="square" rtlCol="0">
            <a:spAutoFit/>
          </a:bodyPr>
          <a:lstStyle/>
          <a:p>
            <a:r>
              <a:rPr lang="en-US" sz="3300" dirty="0">
                <a:solidFill>
                  <a:schemeClr val="bg1"/>
                </a:solidFill>
                <a:latin typeface="Lucida Sans" panose="020B0602030504020204" pitchFamily="34" charset="0"/>
              </a:rPr>
              <a:t>Leonard’s Skipper</a:t>
            </a:r>
          </a:p>
        </p:txBody>
      </p:sp>
      <p:sp>
        <p:nvSpPr>
          <p:cNvPr id="3" name="TextBox 2"/>
          <p:cNvSpPr txBox="1"/>
          <p:nvPr/>
        </p:nvSpPr>
        <p:spPr>
          <a:xfrm>
            <a:off x="308262" y="2263297"/>
            <a:ext cx="2909011" cy="830997"/>
          </a:xfrm>
          <a:prstGeom prst="rect">
            <a:avLst/>
          </a:prstGeom>
          <a:noFill/>
        </p:spPr>
        <p:txBody>
          <a:bodyPr wrap="square" rtlCol="0">
            <a:spAutoFit/>
          </a:bodyPr>
          <a:lstStyle/>
          <a:p>
            <a:r>
              <a:rPr lang="en-US" sz="2400" i="1" dirty="0">
                <a:solidFill>
                  <a:schemeClr val="bg1"/>
                </a:solidFill>
                <a:latin typeface="Lucida Sans" panose="020B0602030504020204" pitchFamily="34" charset="0"/>
              </a:rPr>
              <a:t>Hesperia </a:t>
            </a:r>
            <a:r>
              <a:rPr lang="en-US" sz="2400" i="1" dirty="0" err="1">
                <a:solidFill>
                  <a:schemeClr val="bg1"/>
                </a:solidFill>
                <a:latin typeface="Lucida Sans" panose="020B0602030504020204" pitchFamily="34" charset="0"/>
              </a:rPr>
              <a:t>leonardus</a:t>
            </a:r>
            <a:endParaRPr lang="en-US" sz="2400" i="1" dirty="0">
              <a:solidFill>
                <a:schemeClr val="bg1"/>
              </a:solidFill>
              <a:latin typeface="Lucida Sans" panose="020B0602030504020204" pitchFamily="34" charset="0"/>
            </a:endParaRPr>
          </a:p>
        </p:txBody>
      </p:sp>
      <p:sp>
        <p:nvSpPr>
          <p:cNvPr id="4" name="TextBox 3"/>
          <p:cNvSpPr txBox="1"/>
          <p:nvPr/>
        </p:nvSpPr>
        <p:spPr>
          <a:xfrm>
            <a:off x="286666" y="4642866"/>
            <a:ext cx="1444339"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SGCN</a:t>
            </a:r>
          </a:p>
        </p:txBody>
      </p:sp>
      <p:sp>
        <p:nvSpPr>
          <p:cNvPr id="5" name="TextBox 4"/>
          <p:cNvSpPr txBox="1"/>
          <p:nvPr/>
        </p:nvSpPr>
        <p:spPr>
          <a:xfrm>
            <a:off x="308261" y="5081447"/>
            <a:ext cx="2845487"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Special Concern</a:t>
            </a:r>
          </a:p>
        </p:txBody>
      </p:sp>
    </p:spTree>
    <p:extLst>
      <p:ext uri="{BB962C8B-B14F-4D97-AF65-F5344CB8AC3E}">
        <p14:creationId xmlns:p14="http://schemas.microsoft.com/office/powerpoint/2010/main" val="24928902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extBox 5"/>
          <p:cNvSpPr txBox="1"/>
          <p:nvPr/>
        </p:nvSpPr>
        <p:spPr>
          <a:xfrm>
            <a:off x="5892987" y="4489878"/>
            <a:ext cx="1444339"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SGCN</a:t>
            </a:r>
          </a:p>
        </p:txBody>
      </p:sp>
      <p:sp>
        <p:nvSpPr>
          <p:cNvPr id="7" name="TextBox 6"/>
          <p:cNvSpPr txBox="1"/>
          <p:nvPr/>
        </p:nvSpPr>
        <p:spPr>
          <a:xfrm>
            <a:off x="5914580" y="4928459"/>
            <a:ext cx="2845487"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Special Concern</a:t>
            </a:r>
          </a:p>
        </p:txBody>
      </p:sp>
      <p:sp>
        <p:nvSpPr>
          <p:cNvPr id="8" name="TextBox 7"/>
          <p:cNvSpPr txBox="1"/>
          <p:nvPr/>
        </p:nvSpPr>
        <p:spPr>
          <a:xfrm>
            <a:off x="5892987" y="985080"/>
            <a:ext cx="2772220" cy="1615827"/>
          </a:xfrm>
          <a:prstGeom prst="rect">
            <a:avLst/>
          </a:prstGeom>
          <a:noFill/>
        </p:spPr>
        <p:txBody>
          <a:bodyPr wrap="square" rtlCol="0">
            <a:spAutoFit/>
          </a:bodyPr>
          <a:lstStyle/>
          <a:p>
            <a:r>
              <a:rPr lang="en-US" sz="3300" dirty="0">
                <a:solidFill>
                  <a:schemeClr val="bg1"/>
                </a:solidFill>
                <a:latin typeface="Lucida Sans" panose="020B0602030504020204" pitchFamily="34" charset="0"/>
              </a:rPr>
              <a:t>Northern Barrens Tiger Beetle</a:t>
            </a:r>
          </a:p>
        </p:txBody>
      </p:sp>
      <p:sp>
        <p:nvSpPr>
          <p:cNvPr id="9" name="TextBox 8"/>
          <p:cNvSpPr txBox="1"/>
          <p:nvPr/>
        </p:nvSpPr>
        <p:spPr>
          <a:xfrm>
            <a:off x="5892987" y="2753151"/>
            <a:ext cx="2909011" cy="830997"/>
          </a:xfrm>
          <a:prstGeom prst="rect">
            <a:avLst/>
          </a:prstGeom>
          <a:noFill/>
        </p:spPr>
        <p:txBody>
          <a:bodyPr wrap="square" rtlCol="0">
            <a:spAutoFit/>
          </a:bodyPr>
          <a:lstStyle/>
          <a:p>
            <a:r>
              <a:rPr lang="en-US" sz="2400" i="1" dirty="0" err="1">
                <a:solidFill>
                  <a:schemeClr val="bg1"/>
                </a:solidFill>
                <a:latin typeface="Lucida Sans" panose="020B0602030504020204" pitchFamily="34" charset="0"/>
              </a:rPr>
              <a:t>Cicindela</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patruela</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patruela</a:t>
            </a:r>
            <a:endParaRPr lang="en-US" sz="2400" i="1" dirty="0">
              <a:solidFill>
                <a:schemeClr val="bg1"/>
              </a:solidFill>
              <a:latin typeface="Lucida Sans" panose="020B060203050402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5250" t="187" r="21625" b="-187"/>
          <a:stretch/>
        </p:blipFill>
        <p:spPr>
          <a:xfrm>
            <a:off x="0" y="0"/>
            <a:ext cx="5462766" cy="6858000"/>
          </a:xfrm>
          <a:prstGeom prst="rect">
            <a:avLst/>
          </a:prstGeom>
        </p:spPr>
      </p:pic>
      <p:sp>
        <p:nvSpPr>
          <p:cNvPr id="11" name="TextBox 10"/>
          <p:cNvSpPr txBox="1"/>
          <p:nvPr/>
        </p:nvSpPr>
        <p:spPr>
          <a:xfrm>
            <a:off x="7115965" y="6532586"/>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 Brett Whaley</a:t>
            </a:r>
          </a:p>
        </p:txBody>
      </p:sp>
    </p:spTree>
    <p:extLst>
      <p:ext uri="{BB962C8B-B14F-4D97-AF65-F5344CB8AC3E}">
        <p14:creationId xmlns:p14="http://schemas.microsoft.com/office/powerpoint/2010/main" val="3646048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22441" y="211273"/>
            <a:ext cx="2938900" cy="600164"/>
          </a:xfrm>
          <a:prstGeom prst="rect">
            <a:avLst/>
          </a:prstGeom>
          <a:noFill/>
        </p:spPr>
        <p:txBody>
          <a:bodyPr wrap="square" rtlCol="0">
            <a:spAutoFit/>
          </a:bodyPr>
          <a:lstStyle/>
          <a:p>
            <a:r>
              <a:rPr lang="en-US" sz="3300" dirty="0" err="1">
                <a:solidFill>
                  <a:schemeClr val="bg1"/>
                </a:solidFill>
                <a:latin typeface="Lucida Sans" panose="020B0602030504020204" pitchFamily="34" charset="0"/>
              </a:rPr>
              <a:t>Gophersnake</a:t>
            </a:r>
            <a:endParaRPr lang="en-US" sz="3300" dirty="0">
              <a:solidFill>
                <a:schemeClr val="bg1"/>
              </a:solidFill>
              <a:latin typeface="Lucida Sans" panose="020B0602030504020204" pitchFamily="34" charset="0"/>
            </a:endParaRPr>
          </a:p>
        </p:txBody>
      </p:sp>
      <p:sp>
        <p:nvSpPr>
          <p:cNvPr id="3" name="TextBox 2"/>
          <p:cNvSpPr txBox="1"/>
          <p:nvPr/>
        </p:nvSpPr>
        <p:spPr>
          <a:xfrm>
            <a:off x="222441" y="1097660"/>
            <a:ext cx="4127656" cy="461665"/>
          </a:xfrm>
          <a:prstGeom prst="rect">
            <a:avLst/>
          </a:prstGeom>
          <a:noFill/>
        </p:spPr>
        <p:txBody>
          <a:bodyPr wrap="square" rtlCol="0">
            <a:spAutoFit/>
          </a:bodyPr>
          <a:lstStyle/>
          <a:p>
            <a:r>
              <a:rPr lang="en-US" sz="2400" i="1" dirty="0" err="1">
                <a:solidFill>
                  <a:schemeClr val="bg1"/>
                </a:solidFill>
                <a:latin typeface="Lucida Sans" panose="020B0602030504020204" pitchFamily="34" charset="0"/>
              </a:rPr>
              <a:t>Pituophis</a:t>
            </a:r>
            <a:r>
              <a:rPr lang="en-US" sz="2400" i="1" dirty="0">
                <a:solidFill>
                  <a:schemeClr val="bg1"/>
                </a:solidFill>
                <a:latin typeface="Lucida Sans" panose="020B0602030504020204" pitchFamily="34" charset="0"/>
              </a:rPr>
              <a:t> </a:t>
            </a:r>
            <a:r>
              <a:rPr lang="en-US" sz="2400" i="1" dirty="0" err="1">
                <a:solidFill>
                  <a:schemeClr val="bg1"/>
                </a:solidFill>
                <a:latin typeface="Lucida Sans" panose="020B0602030504020204" pitchFamily="34" charset="0"/>
              </a:rPr>
              <a:t>catenifer</a:t>
            </a:r>
            <a:endParaRPr lang="en-US" sz="2400" i="1" dirty="0">
              <a:solidFill>
                <a:schemeClr val="bg1"/>
              </a:solidFill>
              <a:latin typeface="Lucida Sans" panose="020B0602030504020204" pitchFamily="34" charset="0"/>
            </a:endParaRPr>
          </a:p>
        </p:txBody>
      </p:sp>
      <p:sp>
        <p:nvSpPr>
          <p:cNvPr id="4" name="TextBox 3"/>
          <p:cNvSpPr txBox="1"/>
          <p:nvPr/>
        </p:nvSpPr>
        <p:spPr>
          <a:xfrm>
            <a:off x="3855592" y="1097659"/>
            <a:ext cx="1444339" cy="461665"/>
          </a:xfrm>
          <a:prstGeom prst="rect">
            <a:avLst/>
          </a:prstGeom>
          <a:noFill/>
        </p:spPr>
        <p:txBody>
          <a:bodyPr wrap="square" rtlCol="0">
            <a:spAutoFit/>
          </a:bodyPr>
          <a:lstStyle/>
          <a:p>
            <a:r>
              <a:rPr lang="en-US" sz="2400" dirty="0">
                <a:solidFill>
                  <a:schemeClr val="bg1"/>
                </a:solidFill>
                <a:latin typeface="Lucida Sans" panose="020B0602030504020204" pitchFamily="34" charset="0"/>
              </a:rPr>
              <a:t>SGCN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96668"/>
            <a:ext cx="9144000" cy="4562044"/>
          </a:xfrm>
          <a:prstGeom prst="rect">
            <a:avLst/>
          </a:prstGeom>
        </p:spPr>
      </p:pic>
    </p:spTree>
    <p:extLst>
      <p:ext uri="{BB962C8B-B14F-4D97-AF65-F5344CB8AC3E}">
        <p14:creationId xmlns:p14="http://schemas.microsoft.com/office/powerpoint/2010/main" val="29982473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81311"/>
            <a:ext cx="9144000" cy="6095378"/>
          </a:xfrm>
          <a:prstGeom prst="rect">
            <a:avLst/>
          </a:prstGeom>
        </p:spPr>
      </p:pic>
      <p:sp>
        <p:nvSpPr>
          <p:cNvPr id="2" name="TextBox 1"/>
          <p:cNvSpPr txBox="1"/>
          <p:nvPr/>
        </p:nvSpPr>
        <p:spPr>
          <a:xfrm>
            <a:off x="538126" y="5166325"/>
            <a:ext cx="1444339" cy="461665"/>
          </a:xfrm>
          <a:prstGeom prst="rect">
            <a:avLst/>
          </a:prstGeom>
          <a:noFill/>
        </p:spPr>
        <p:txBody>
          <a:bodyPr wrap="square" rtlCol="0">
            <a:spAutoFit/>
          </a:bodyPr>
          <a:lstStyle/>
          <a:p>
            <a:r>
              <a:rPr lang="en-US" sz="2400" dirty="0">
                <a:solidFill>
                  <a:schemeClr val="tx1">
                    <a:lumMod val="95000"/>
                    <a:lumOff val="5000"/>
                  </a:schemeClr>
                </a:solidFill>
                <a:latin typeface="Lucida Sans" panose="020B0602030504020204" pitchFamily="34" charset="0"/>
              </a:rPr>
              <a:t>SGCN</a:t>
            </a:r>
          </a:p>
        </p:txBody>
      </p:sp>
      <p:sp>
        <p:nvSpPr>
          <p:cNvPr id="3" name="TextBox 2"/>
          <p:cNvSpPr txBox="1"/>
          <p:nvPr/>
        </p:nvSpPr>
        <p:spPr>
          <a:xfrm>
            <a:off x="529241" y="5604906"/>
            <a:ext cx="2845487" cy="461665"/>
          </a:xfrm>
          <a:prstGeom prst="rect">
            <a:avLst/>
          </a:prstGeom>
          <a:noFill/>
        </p:spPr>
        <p:txBody>
          <a:bodyPr wrap="square" rtlCol="0">
            <a:spAutoFit/>
          </a:bodyPr>
          <a:lstStyle/>
          <a:p>
            <a:r>
              <a:rPr lang="en-US" sz="2400" dirty="0">
                <a:solidFill>
                  <a:schemeClr val="tx1">
                    <a:lumMod val="95000"/>
                    <a:lumOff val="5000"/>
                  </a:schemeClr>
                </a:solidFill>
                <a:latin typeface="Lucida Sans" panose="020B0602030504020204" pitchFamily="34" charset="0"/>
              </a:rPr>
              <a:t>Special Concern</a:t>
            </a:r>
          </a:p>
        </p:txBody>
      </p:sp>
      <p:sp>
        <p:nvSpPr>
          <p:cNvPr id="4" name="TextBox 3"/>
          <p:cNvSpPr txBox="1"/>
          <p:nvPr/>
        </p:nvSpPr>
        <p:spPr>
          <a:xfrm>
            <a:off x="414941" y="616016"/>
            <a:ext cx="5588354" cy="600164"/>
          </a:xfrm>
          <a:prstGeom prst="rect">
            <a:avLst/>
          </a:prstGeom>
          <a:noFill/>
        </p:spPr>
        <p:txBody>
          <a:bodyPr wrap="square" rtlCol="0">
            <a:spAutoFit/>
          </a:bodyPr>
          <a:lstStyle/>
          <a:p>
            <a:r>
              <a:rPr lang="en-US" sz="3300" dirty="0">
                <a:solidFill>
                  <a:schemeClr val="tx1">
                    <a:lumMod val="95000"/>
                    <a:lumOff val="5000"/>
                  </a:schemeClr>
                </a:solidFill>
                <a:latin typeface="Lucida Sans" panose="020B0602030504020204" pitchFamily="34" charset="0"/>
              </a:rPr>
              <a:t>Plains Hognose Snake</a:t>
            </a:r>
          </a:p>
        </p:txBody>
      </p:sp>
      <p:sp>
        <p:nvSpPr>
          <p:cNvPr id="5" name="TextBox 4"/>
          <p:cNvSpPr txBox="1"/>
          <p:nvPr/>
        </p:nvSpPr>
        <p:spPr>
          <a:xfrm>
            <a:off x="414941" y="1450885"/>
            <a:ext cx="3330288" cy="461665"/>
          </a:xfrm>
          <a:prstGeom prst="rect">
            <a:avLst/>
          </a:prstGeom>
          <a:noFill/>
        </p:spPr>
        <p:txBody>
          <a:bodyPr wrap="square" rtlCol="0">
            <a:spAutoFit/>
          </a:bodyPr>
          <a:lstStyle/>
          <a:p>
            <a:r>
              <a:rPr lang="en-US" sz="2400" i="1" dirty="0" err="1">
                <a:solidFill>
                  <a:schemeClr val="tx1">
                    <a:lumMod val="95000"/>
                    <a:lumOff val="5000"/>
                  </a:schemeClr>
                </a:solidFill>
                <a:latin typeface="Lucida Sans" panose="020B0602030504020204" pitchFamily="34" charset="0"/>
              </a:rPr>
              <a:t>Heterodon</a:t>
            </a:r>
            <a:r>
              <a:rPr lang="en-US" sz="2400" i="1" dirty="0">
                <a:solidFill>
                  <a:schemeClr val="tx1">
                    <a:lumMod val="95000"/>
                    <a:lumOff val="5000"/>
                  </a:schemeClr>
                </a:solidFill>
                <a:latin typeface="Lucida Sans" panose="020B0602030504020204" pitchFamily="34" charset="0"/>
              </a:rPr>
              <a:t> </a:t>
            </a:r>
            <a:r>
              <a:rPr lang="en-US" sz="2400" i="1" dirty="0" err="1">
                <a:solidFill>
                  <a:schemeClr val="tx1">
                    <a:lumMod val="95000"/>
                    <a:lumOff val="5000"/>
                  </a:schemeClr>
                </a:solidFill>
                <a:latin typeface="Lucida Sans" panose="020B0602030504020204" pitchFamily="34" charset="0"/>
              </a:rPr>
              <a:t>nasicus</a:t>
            </a:r>
            <a:endParaRPr lang="en-US" sz="2400" i="1" dirty="0">
              <a:solidFill>
                <a:schemeClr val="tx1">
                  <a:lumMod val="95000"/>
                  <a:lumOff val="5000"/>
                </a:schemeClr>
              </a:solidFill>
              <a:latin typeface="Lucida Sans" panose="020B0602030504020204" pitchFamily="34" charset="0"/>
            </a:endParaRPr>
          </a:p>
        </p:txBody>
      </p:sp>
      <p:sp>
        <p:nvSpPr>
          <p:cNvPr id="7" name="TextBox 6"/>
          <p:cNvSpPr txBox="1"/>
          <p:nvPr/>
        </p:nvSpPr>
        <p:spPr>
          <a:xfrm>
            <a:off x="6510310" y="6556699"/>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 Andrew DuBois</a:t>
            </a:r>
          </a:p>
        </p:txBody>
      </p:sp>
    </p:spTree>
    <p:extLst>
      <p:ext uri="{BB962C8B-B14F-4D97-AF65-F5344CB8AC3E}">
        <p14:creationId xmlns:p14="http://schemas.microsoft.com/office/powerpoint/2010/main" val="37536327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 y="-74507"/>
            <a:ext cx="10401300" cy="6932507"/>
          </a:xfrm>
          <a:prstGeom prst="rect">
            <a:avLst/>
          </a:prstGeom>
        </p:spPr>
      </p:pic>
      <p:sp>
        <p:nvSpPr>
          <p:cNvPr id="3" name="TextBox 2"/>
          <p:cNvSpPr txBox="1"/>
          <p:nvPr/>
        </p:nvSpPr>
        <p:spPr>
          <a:xfrm>
            <a:off x="7424575" y="0"/>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 Brett Whaley</a:t>
            </a:r>
          </a:p>
        </p:txBody>
      </p:sp>
    </p:spTree>
    <p:extLst>
      <p:ext uri="{BB962C8B-B14F-4D97-AF65-F5344CB8AC3E}">
        <p14:creationId xmlns:p14="http://schemas.microsoft.com/office/powerpoint/2010/main" val="2461982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 y="-74507"/>
            <a:ext cx="10401300" cy="6932507"/>
          </a:xfrm>
          <a:prstGeom prst="rect">
            <a:avLst/>
          </a:prstGeom>
        </p:spPr>
      </p:pic>
      <p:sp>
        <p:nvSpPr>
          <p:cNvPr id="3" name="TextBox 2"/>
          <p:cNvSpPr txBox="1"/>
          <p:nvPr/>
        </p:nvSpPr>
        <p:spPr>
          <a:xfrm>
            <a:off x="7424575" y="0"/>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 Brett Whaley</a:t>
            </a:r>
          </a:p>
        </p:txBody>
      </p:sp>
      <p:sp>
        <p:nvSpPr>
          <p:cNvPr id="4" name="TextBox 3"/>
          <p:cNvSpPr txBox="1"/>
          <p:nvPr/>
        </p:nvSpPr>
        <p:spPr>
          <a:xfrm>
            <a:off x="1785775" y="4593486"/>
            <a:ext cx="7918295" cy="1384995"/>
          </a:xfrm>
          <a:prstGeom prst="rect">
            <a:avLst/>
          </a:prstGeom>
          <a:solidFill>
            <a:schemeClr val="tx1">
              <a:lumMod val="75000"/>
              <a:lumOff val="25000"/>
              <a:alpha val="60000"/>
            </a:schemeClr>
          </a:solidFill>
        </p:spPr>
        <p:txBody>
          <a:bodyPr wrap="square" rtlCol="0">
            <a:spAutoFit/>
          </a:bodyPr>
          <a:lstStyle/>
          <a:p>
            <a:pPr algn="ctr"/>
            <a:r>
              <a:rPr lang="en-US" sz="2800" dirty="0" smtClean="0">
                <a:solidFill>
                  <a:schemeClr val="bg1"/>
                </a:solidFill>
                <a:latin typeface="Lucida Sans" panose="020B0602030504020204" pitchFamily="34" charset="0"/>
                <a:cs typeface="Arial" panose="020B0604020202020204" pitchFamily="34" charset="0"/>
              </a:rPr>
              <a:t>What factors influence rare species occupancy and abundance on the </a:t>
            </a:r>
          </a:p>
          <a:p>
            <a:pPr algn="ctr"/>
            <a:r>
              <a:rPr lang="en-US" sz="2800" dirty="0" smtClean="0">
                <a:solidFill>
                  <a:schemeClr val="bg1"/>
                </a:solidFill>
                <a:latin typeface="Lucida Sans" panose="020B0602030504020204" pitchFamily="34" charset="0"/>
                <a:cs typeface="Arial" panose="020B0604020202020204" pitchFamily="34" charset="0"/>
              </a:rPr>
              <a:t>Anoka Sand Plain?</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506769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421508" y="1327330"/>
            <a:ext cx="8511988" cy="600164"/>
          </a:xfrm>
          <a:prstGeom prst="rect">
            <a:avLst/>
          </a:prstGeom>
          <a:noFill/>
        </p:spPr>
        <p:txBody>
          <a:bodyPr wrap="square" rtlCol="0">
            <a:spAutoFit/>
          </a:bodyPr>
          <a:lstStyle/>
          <a:p>
            <a:pPr algn="ctr"/>
            <a:r>
              <a:rPr lang="en-US" sz="3300" dirty="0">
                <a:solidFill>
                  <a:prstClr val="white"/>
                </a:solidFill>
                <a:latin typeface="Lucida Sans" panose="020B0602030504020204" pitchFamily="34" charset="0"/>
              </a:rPr>
              <a:t>USFWS State Wildlife Grants Program</a:t>
            </a:r>
          </a:p>
        </p:txBody>
      </p:sp>
      <p:sp>
        <p:nvSpPr>
          <p:cNvPr id="3" name="TextBox 2"/>
          <p:cNvSpPr txBox="1"/>
          <p:nvPr/>
        </p:nvSpPr>
        <p:spPr>
          <a:xfrm>
            <a:off x="243378" y="4688395"/>
            <a:ext cx="8511988" cy="600164"/>
          </a:xfrm>
          <a:prstGeom prst="rect">
            <a:avLst/>
          </a:prstGeom>
          <a:noFill/>
        </p:spPr>
        <p:txBody>
          <a:bodyPr wrap="square" rtlCol="0">
            <a:spAutoFit/>
          </a:bodyPr>
          <a:lstStyle/>
          <a:p>
            <a:pPr algn="ctr"/>
            <a:r>
              <a:rPr lang="en-US" sz="3300" dirty="0">
                <a:solidFill>
                  <a:prstClr val="white"/>
                </a:solidFill>
                <a:latin typeface="Lucida Sans" panose="020B0602030504020204" pitchFamily="34" charset="0"/>
              </a:rPr>
              <a:t>University of Minnesota</a:t>
            </a:r>
          </a:p>
        </p:txBody>
      </p:sp>
      <p:sp>
        <p:nvSpPr>
          <p:cNvPr id="4" name="TextBox 3"/>
          <p:cNvSpPr txBox="1"/>
          <p:nvPr/>
        </p:nvSpPr>
        <p:spPr>
          <a:xfrm>
            <a:off x="243378" y="3568040"/>
            <a:ext cx="8511988" cy="600164"/>
          </a:xfrm>
          <a:prstGeom prst="rect">
            <a:avLst/>
          </a:prstGeom>
          <a:noFill/>
        </p:spPr>
        <p:txBody>
          <a:bodyPr wrap="square" rtlCol="0">
            <a:spAutoFit/>
          </a:bodyPr>
          <a:lstStyle/>
          <a:p>
            <a:pPr algn="ctr"/>
            <a:r>
              <a:rPr lang="en-US" sz="3300" dirty="0">
                <a:solidFill>
                  <a:prstClr val="white"/>
                </a:solidFill>
                <a:latin typeface="Lucida Sans" panose="020B0602030504020204" pitchFamily="34" charset="0"/>
              </a:rPr>
              <a:t>MN Herpetological Society</a:t>
            </a:r>
          </a:p>
        </p:txBody>
      </p:sp>
      <p:sp>
        <p:nvSpPr>
          <p:cNvPr id="5" name="TextBox 4"/>
          <p:cNvSpPr txBox="1"/>
          <p:nvPr/>
        </p:nvSpPr>
        <p:spPr>
          <a:xfrm>
            <a:off x="421508" y="2447685"/>
            <a:ext cx="8511988" cy="600164"/>
          </a:xfrm>
          <a:prstGeom prst="rect">
            <a:avLst/>
          </a:prstGeom>
          <a:noFill/>
        </p:spPr>
        <p:txBody>
          <a:bodyPr wrap="square" rtlCol="0">
            <a:spAutoFit/>
          </a:bodyPr>
          <a:lstStyle/>
          <a:p>
            <a:pPr algn="ctr"/>
            <a:r>
              <a:rPr lang="en-US" sz="3300" dirty="0">
                <a:solidFill>
                  <a:prstClr val="white"/>
                </a:solidFill>
                <a:latin typeface="Lucida Sans" panose="020B0602030504020204" pitchFamily="34" charset="0"/>
              </a:rPr>
              <a:t>MN Department of Natural Resources</a:t>
            </a:r>
          </a:p>
        </p:txBody>
      </p:sp>
    </p:spTree>
    <p:extLst>
      <p:ext uri="{BB962C8B-B14F-4D97-AF65-F5344CB8AC3E}">
        <p14:creationId xmlns:p14="http://schemas.microsoft.com/office/powerpoint/2010/main" val="17897798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8176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048" y="857250"/>
            <a:ext cx="9154048" cy="5262197"/>
          </a:xfrm>
          <a:prstGeom prst="rect">
            <a:avLst/>
          </a:prstGeom>
        </p:spPr>
      </p:pic>
      <p:sp>
        <p:nvSpPr>
          <p:cNvPr id="3" name="TextBox 2"/>
          <p:cNvSpPr txBox="1"/>
          <p:nvPr/>
        </p:nvSpPr>
        <p:spPr>
          <a:xfrm>
            <a:off x="197005" y="1084476"/>
            <a:ext cx="6683855" cy="523220"/>
          </a:xfrm>
          <a:prstGeom prst="rect">
            <a:avLst/>
          </a:prstGeom>
          <a:solidFill>
            <a:schemeClr val="tx1">
              <a:lumMod val="75000"/>
              <a:lumOff val="25000"/>
              <a:alpha val="60000"/>
            </a:schemeClr>
          </a:solidFill>
        </p:spPr>
        <p:txBody>
          <a:bodyPr wrap="square" rtlCol="0">
            <a:spAutoFit/>
          </a:bodyPr>
          <a:lstStyle/>
          <a:p>
            <a:pPr algn="ctr"/>
            <a:r>
              <a:rPr lang="en-US" sz="2800" dirty="0" smtClean="0">
                <a:solidFill>
                  <a:schemeClr val="bg1"/>
                </a:solidFill>
                <a:latin typeface="Lucida Sans" panose="020B0602030504020204" pitchFamily="34" charset="0"/>
                <a:cs typeface="Arial" panose="020B0604020202020204" pitchFamily="34" charset="0"/>
              </a:rPr>
              <a:t>Sherburne National Wildlife Refuge</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3151677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descr="F:\Spring16\GEOG_8260\study_area.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74400" y="872304"/>
            <a:ext cx="5326380" cy="51284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25143" y="1007305"/>
            <a:ext cx="4609651" cy="1615827"/>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Sherburne</a:t>
            </a:r>
          </a:p>
          <a:p>
            <a:pPr algn="ctr"/>
            <a:r>
              <a:rPr lang="en-US" sz="3300" dirty="0">
                <a:solidFill>
                  <a:schemeClr val="bg1"/>
                </a:solidFill>
                <a:latin typeface="Lucida Sans" panose="020B0602030504020204" pitchFamily="34" charset="0"/>
              </a:rPr>
              <a:t>National Wildlife Refuge</a:t>
            </a:r>
          </a:p>
        </p:txBody>
      </p:sp>
      <p:sp>
        <p:nvSpPr>
          <p:cNvPr id="4" name="TextBox 3"/>
          <p:cNvSpPr txBox="1"/>
          <p:nvPr/>
        </p:nvSpPr>
        <p:spPr>
          <a:xfrm>
            <a:off x="5025143" y="4050102"/>
            <a:ext cx="4609651" cy="1107996"/>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Sand Dunes </a:t>
            </a:r>
          </a:p>
          <a:p>
            <a:pPr algn="ctr"/>
            <a:r>
              <a:rPr lang="en-US" sz="3300" dirty="0">
                <a:solidFill>
                  <a:schemeClr val="bg1"/>
                </a:solidFill>
                <a:latin typeface="Lucida Sans" panose="020B0602030504020204" pitchFamily="34" charset="0"/>
              </a:rPr>
              <a:t>State Forest</a:t>
            </a:r>
          </a:p>
        </p:txBody>
      </p:sp>
      <p:sp>
        <p:nvSpPr>
          <p:cNvPr id="5" name="TextBox 4"/>
          <p:cNvSpPr txBox="1"/>
          <p:nvPr/>
        </p:nvSpPr>
        <p:spPr>
          <a:xfrm>
            <a:off x="5671596" y="5539086"/>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 4,468 ha</a:t>
            </a:r>
            <a:endParaRPr lang="en-US" dirty="0">
              <a:solidFill>
                <a:schemeClr val="bg1"/>
              </a:solidFill>
              <a:latin typeface="Lucida Sans" panose="020B0602030504020204" pitchFamily="34" charset="0"/>
            </a:endParaRPr>
          </a:p>
        </p:txBody>
      </p:sp>
      <p:sp>
        <p:nvSpPr>
          <p:cNvPr id="6" name="TextBox 5"/>
          <p:cNvSpPr txBox="1"/>
          <p:nvPr/>
        </p:nvSpPr>
        <p:spPr>
          <a:xfrm>
            <a:off x="5671596" y="2790356"/>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 12,424 ha</a:t>
            </a:r>
            <a:endParaRPr lang="en-US" dirty="0">
              <a:solidFill>
                <a:schemeClr val="bg1"/>
              </a:solidFill>
              <a:latin typeface="Lucida Sans" panose="020B0602030504020204" pitchFamily="34" charset="0"/>
            </a:endParaRPr>
          </a:p>
        </p:txBody>
      </p:sp>
    </p:spTree>
    <p:extLst>
      <p:ext uri="{BB962C8B-B14F-4D97-AF65-F5344CB8AC3E}">
        <p14:creationId xmlns:p14="http://schemas.microsoft.com/office/powerpoint/2010/main" val="21272239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5025143" y="1007305"/>
            <a:ext cx="4609651" cy="1615827"/>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Sherburne</a:t>
            </a:r>
          </a:p>
          <a:p>
            <a:pPr algn="ctr"/>
            <a:r>
              <a:rPr lang="en-US" sz="3300" dirty="0">
                <a:solidFill>
                  <a:schemeClr val="bg1"/>
                </a:solidFill>
                <a:latin typeface="Lucida Sans" panose="020B0602030504020204" pitchFamily="34" charset="0"/>
              </a:rPr>
              <a:t>National Wildlife Refuge</a:t>
            </a:r>
          </a:p>
        </p:txBody>
      </p:sp>
      <p:sp>
        <p:nvSpPr>
          <p:cNvPr id="3" name="TextBox 2"/>
          <p:cNvSpPr txBox="1"/>
          <p:nvPr/>
        </p:nvSpPr>
        <p:spPr>
          <a:xfrm>
            <a:off x="5025143" y="4050102"/>
            <a:ext cx="4609651" cy="1107996"/>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Sand Dunes </a:t>
            </a:r>
          </a:p>
          <a:p>
            <a:pPr algn="ctr"/>
            <a:r>
              <a:rPr lang="en-US" sz="3300" dirty="0">
                <a:solidFill>
                  <a:schemeClr val="bg1"/>
                </a:solidFill>
                <a:latin typeface="Lucida Sans" panose="020B0602030504020204" pitchFamily="34" charset="0"/>
              </a:rPr>
              <a:t>State Forest</a:t>
            </a:r>
          </a:p>
        </p:txBody>
      </p:sp>
      <p:sp>
        <p:nvSpPr>
          <p:cNvPr id="4" name="TextBox 3"/>
          <p:cNvSpPr txBox="1"/>
          <p:nvPr/>
        </p:nvSpPr>
        <p:spPr>
          <a:xfrm>
            <a:off x="5671596" y="5539086"/>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39 Plots</a:t>
            </a:r>
            <a:endParaRPr lang="en-US" dirty="0">
              <a:solidFill>
                <a:schemeClr val="bg1"/>
              </a:solidFill>
              <a:latin typeface="Lucida Sans" panose="020B0602030504020204" pitchFamily="34" charset="0"/>
            </a:endParaRPr>
          </a:p>
        </p:txBody>
      </p:sp>
      <p:sp>
        <p:nvSpPr>
          <p:cNvPr id="5" name="TextBox 4"/>
          <p:cNvSpPr txBox="1"/>
          <p:nvPr/>
        </p:nvSpPr>
        <p:spPr>
          <a:xfrm>
            <a:off x="5671596" y="2790356"/>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20 Plots</a:t>
            </a:r>
            <a:endParaRPr lang="en-US" dirty="0">
              <a:solidFill>
                <a:schemeClr val="bg1"/>
              </a:solidFill>
              <a:latin typeface="Lucida Sans" panose="020B0602030504020204" pitchFamily="34" charset="0"/>
            </a:endParaRPr>
          </a:p>
        </p:txBody>
      </p:sp>
      <p:pic>
        <p:nvPicPr>
          <p:cNvPr id="7" name="Picture 6"/>
          <p:cNvPicPr>
            <a:picLocks noChangeAspect="1"/>
          </p:cNvPicPr>
          <p:nvPr/>
        </p:nvPicPr>
        <p:blipFill>
          <a:blip r:embed="rId2"/>
          <a:stretch>
            <a:fillRect/>
          </a:stretch>
        </p:blipFill>
        <p:spPr>
          <a:xfrm>
            <a:off x="0" y="0"/>
            <a:ext cx="5288284" cy="6858000"/>
          </a:xfrm>
          <a:prstGeom prst="rect">
            <a:avLst/>
          </a:prstGeom>
        </p:spPr>
      </p:pic>
    </p:spTree>
    <p:extLst>
      <p:ext uri="{BB962C8B-B14F-4D97-AF65-F5344CB8AC3E}">
        <p14:creationId xmlns:p14="http://schemas.microsoft.com/office/powerpoint/2010/main" val="8716351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4785105" y="2466627"/>
            <a:ext cx="4609651" cy="1107996"/>
          </a:xfrm>
          <a:prstGeom prst="rect">
            <a:avLst/>
          </a:prstGeom>
          <a:noFill/>
        </p:spPr>
        <p:txBody>
          <a:bodyPr wrap="square" rtlCol="0">
            <a:spAutoFit/>
          </a:bodyPr>
          <a:lstStyle/>
          <a:p>
            <a:pPr algn="ctr"/>
            <a:r>
              <a:rPr lang="en-US" sz="3300" dirty="0">
                <a:solidFill>
                  <a:schemeClr val="bg1"/>
                </a:solidFill>
                <a:latin typeface="Lucida Sans" panose="020B0602030504020204" pitchFamily="34" charset="0"/>
              </a:rPr>
              <a:t>Sand Dunes </a:t>
            </a:r>
          </a:p>
          <a:p>
            <a:pPr algn="ctr"/>
            <a:r>
              <a:rPr lang="en-US" sz="3300" dirty="0">
                <a:solidFill>
                  <a:schemeClr val="bg1"/>
                </a:solidFill>
                <a:latin typeface="Lucida Sans" panose="020B0602030504020204" pitchFamily="34" charset="0"/>
              </a:rPr>
              <a:t>State Forest</a:t>
            </a:r>
          </a:p>
        </p:txBody>
      </p:sp>
      <p:sp>
        <p:nvSpPr>
          <p:cNvPr id="4" name="TextBox 3"/>
          <p:cNvSpPr txBox="1"/>
          <p:nvPr/>
        </p:nvSpPr>
        <p:spPr>
          <a:xfrm>
            <a:off x="5431559" y="3617504"/>
            <a:ext cx="3316749" cy="369332"/>
          </a:xfrm>
          <a:prstGeom prst="rect">
            <a:avLst/>
          </a:prstGeom>
          <a:noFill/>
        </p:spPr>
        <p:txBody>
          <a:bodyPr wrap="square" rtlCol="0">
            <a:spAutoFit/>
          </a:bodyPr>
          <a:lstStyle/>
          <a:p>
            <a:pPr algn="ctr"/>
            <a:r>
              <a:rPr lang="en-US" dirty="0" smtClean="0">
                <a:solidFill>
                  <a:schemeClr val="bg1"/>
                </a:solidFill>
                <a:latin typeface="Lucida Sans" panose="020B0602030504020204" pitchFamily="34" charset="0"/>
              </a:rPr>
              <a:t>39 Plots</a:t>
            </a:r>
            <a:endParaRPr lang="en-US" dirty="0">
              <a:solidFill>
                <a:schemeClr val="bg1"/>
              </a:solidFill>
              <a:latin typeface="Lucida Sans" panose="020B0602030504020204" pitchFamily="34" charset="0"/>
            </a:endParaRPr>
          </a:p>
        </p:txBody>
      </p:sp>
      <p:sp>
        <p:nvSpPr>
          <p:cNvPr id="6" name="TextBox 5"/>
          <p:cNvSpPr txBox="1"/>
          <p:nvPr/>
        </p:nvSpPr>
        <p:spPr>
          <a:xfrm>
            <a:off x="5431554" y="5671918"/>
            <a:ext cx="3316749" cy="369332"/>
          </a:xfrm>
          <a:prstGeom prst="rect">
            <a:avLst/>
          </a:prstGeom>
          <a:noFill/>
        </p:spPr>
        <p:txBody>
          <a:bodyPr wrap="square" rtlCol="0">
            <a:spAutoFit/>
          </a:bodyPr>
          <a:lstStyle/>
          <a:p>
            <a:pPr algn="ctr"/>
            <a:r>
              <a:rPr lang="en-US" dirty="0" smtClean="0">
                <a:solidFill>
                  <a:srgbClr val="66FF33"/>
                </a:solidFill>
                <a:latin typeface="Lucida Sans" panose="020B0602030504020204" pitchFamily="34" charset="0"/>
              </a:rPr>
              <a:t>9 Plots</a:t>
            </a:r>
            <a:endParaRPr lang="en-US" dirty="0">
              <a:solidFill>
                <a:srgbClr val="66FF33"/>
              </a:solidFill>
              <a:latin typeface="Lucida Sans" panose="020B0602030504020204" pitchFamily="34" charset="0"/>
            </a:endParaRPr>
          </a:p>
        </p:txBody>
      </p:sp>
      <p:sp>
        <p:nvSpPr>
          <p:cNvPr id="7" name="TextBox 6"/>
          <p:cNvSpPr txBox="1"/>
          <p:nvPr/>
        </p:nvSpPr>
        <p:spPr>
          <a:xfrm>
            <a:off x="5156231" y="4502589"/>
            <a:ext cx="3867397" cy="954107"/>
          </a:xfrm>
          <a:prstGeom prst="rect">
            <a:avLst/>
          </a:prstGeom>
          <a:noFill/>
        </p:spPr>
        <p:txBody>
          <a:bodyPr wrap="square" rtlCol="0">
            <a:spAutoFit/>
          </a:bodyPr>
          <a:lstStyle/>
          <a:p>
            <a:pPr algn="ctr"/>
            <a:r>
              <a:rPr lang="en-US" sz="2800" dirty="0" smtClean="0">
                <a:solidFill>
                  <a:schemeClr val="bg1"/>
                </a:solidFill>
                <a:latin typeface="Lucida Sans" panose="020B0602030504020204" pitchFamily="34" charset="0"/>
              </a:rPr>
              <a:t>Immediate Conversion Areas</a:t>
            </a:r>
            <a:endParaRPr lang="en-US" sz="2800" dirty="0">
              <a:solidFill>
                <a:schemeClr val="bg1"/>
              </a:solidFill>
              <a:latin typeface="Lucida Sans" panose="020B0602030504020204" pitchFamily="34" charset="0"/>
            </a:endParaRPr>
          </a:p>
        </p:txBody>
      </p:sp>
      <p:pic>
        <p:nvPicPr>
          <p:cNvPr id="9" name="Picture 8"/>
          <p:cNvPicPr>
            <a:picLocks noChangeAspect="1"/>
          </p:cNvPicPr>
          <p:nvPr/>
        </p:nvPicPr>
        <p:blipFill>
          <a:blip r:embed="rId2"/>
          <a:stretch>
            <a:fillRect/>
          </a:stretch>
        </p:blipFill>
        <p:spPr>
          <a:xfrm>
            <a:off x="0" y="0"/>
            <a:ext cx="5288284" cy="6858000"/>
          </a:xfrm>
          <a:prstGeom prst="rect">
            <a:avLst/>
          </a:prstGeom>
        </p:spPr>
      </p:pic>
    </p:spTree>
    <p:extLst>
      <p:ext uri="{BB962C8B-B14F-4D97-AF65-F5344CB8AC3E}">
        <p14:creationId xmlns:p14="http://schemas.microsoft.com/office/powerpoint/2010/main" val="19482573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137160" y="320346"/>
            <a:ext cx="6180396"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Surveys : All Species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1391449" y="1787723"/>
            <a:ext cx="3840480"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O</a:t>
            </a:r>
            <a:r>
              <a:rPr lang="en-US" sz="3200" dirty="0" smtClean="0">
                <a:solidFill>
                  <a:schemeClr val="bg1"/>
                </a:solidFill>
                <a:latin typeface="Lucida Sans" panose="020B0602030504020204" pitchFamily="34" charset="0"/>
                <a:cs typeface="Arial" panose="020B0604020202020204" pitchFamily="34" charset="0"/>
              </a:rPr>
              <a:t>ccupancy </a:t>
            </a:r>
            <a:endParaRPr lang="en-US" sz="32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1394581" y="4439238"/>
            <a:ext cx="7417949"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Unmarked individuals</a:t>
            </a:r>
            <a:endParaRPr lang="en-US" sz="32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1391449" y="3103286"/>
            <a:ext cx="4926107"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Relative a</a:t>
            </a:r>
            <a:r>
              <a:rPr lang="en-US" sz="3200" dirty="0" smtClean="0">
                <a:solidFill>
                  <a:schemeClr val="bg1"/>
                </a:solidFill>
                <a:latin typeface="Lucida Sans" panose="020B0602030504020204" pitchFamily="34" charset="0"/>
                <a:cs typeface="Arial" panose="020B0604020202020204" pitchFamily="34" charset="0"/>
              </a:rPr>
              <a:t>bundance</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6498472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  </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12282058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505325" y="2333623"/>
            <a:ext cx="3597643" cy="707886"/>
          </a:xfrm>
          <a:prstGeom prst="rect">
            <a:avLst/>
          </a:prstGeom>
          <a:noFill/>
        </p:spPr>
        <p:txBody>
          <a:bodyPr wrap="square" rtlCol="0">
            <a:spAutoFit/>
          </a:bodyPr>
          <a:lstStyle/>
          <a:p>
            <a:r>
              <a:rPr lang="en-US" sz="4000" dirty="0" smtClean="0">
                <a:solidFill>
                  <a:prstClr val="white"/>
                </a:solidFill>
                <a:latin typeface="Lucida Sans" panose="020B0602030504020204" pitchFamily="34" charset="0"/>
              </a:rPr>
              <a:t>1 = Detected</a:t>
            </a:r>
            <a:endParaRPr lang="en-US" sz="4000" dirty="0">
              <a:solidFill>
                <a:prstClr val="white"/>
              </a:solidFill>
              <a:latin typeface="Lucida Sans" panose="020B0602030504020204" pitchFamily="34" charset="0"/>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1407" t="27544" r="59540" b="18596"/>
          <a:stretch/>
        </p:blipFill>
        <p:spPr>
          <a:xfrm>
            <a:off x="1733077" y="2493190"/>
            <a:ext cx="1066398" cy="1581566"/>
          </a:xfrm>
          <a:prstGeom prst="rect">
            <a:avLst/>
          </a:prstGeom>
        </p:spPr>
      </p:pic>
    </p:spTree>
    <p:extLst>
      <p:ext uri="{BB962C8B-B14F-4D97-AF65-F5344CB8AC3E}">
        <p14:creationId xmlns:p14="http://schemas.microsoft.com/office/powerpoint/2010/main" val="41568013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505325" y="2333623"/>
            <a:ext cx="3597643" cy="707886"/>
          </a:xfrm>
          <a:prstGeom prst="rect">
            <a:avLst/>
          </a:prstGeom>
          <a:noFill/>
        </p:spPr>
        <p:txBody>
          <a:bodyPr wrap="square" rtlCol="0">
            <a:spAutoFit/>
          </a:bodyPr>
          <a:lstStyle/>
          <a:p>
            <a:r>
              <a:rPr lang="en-US" sz="4000" dirty="0" smtClean="0">
                <a:solidFill>
                  <a:prstClr val="white"/>
                </a:solidFill>
                <a:latin typeface="Lucida Sans" panose="020B0602030504020204" pitchFamily="34" charset="0"/>
              </a:rPr>
              <a:t>1 = Detected</a:t>
            </a:r>
            <a:endParaRPr lang="en-US" sz="4000" dirty="0">
              <a:solidFill>
                <a:prstClr val="white"/>
              </a:solidFill>
              <a:latin typeface="Lucida Sans" panose="020B0602030504020204" pitchFamily="34" charset="0"/>
            </a:endParaRPr>
          </a:p>
        </p:txBody>
      </p:sp>
      <p:sp>
        <p:nvSpPr>
          <p:cNvPr id="7" name="TextBox 6"/>
          <p:cNvSpPr txBox="1"/>
          <p:nvPr/>
        </p:nvSpPr>
        <p:spPr>
          <a:xfrm>
            <a:off x="4505325" y="3401583"/>
            <a:ext cx="4705350" cy="707886"/>
          </a:xfrm>
          <a:prstGeom prst="rect">
            <a:avLst/>
          </a:prstGeom>
          <a:noFill/>
        </p:spPr>
        <p:txBody>
          <a:bodyPr wrap="square" rtlCol="0">
            <a:spAutoFit/>
          </a:bodyPr>
          <a:lstStyle/>
          <a:p>
            <a:r>
              <a:rPr lang="en-US" sz="4000" dirty="0" smtClean="0">
                <a:solidFill>
                  <a:prstClr val="white"/>
                </a:solidFill>
                <a:latin typeface="Lucida Sans" panose="020B0602030504020204" pitchFamily="34" charset="0"/>
              </a:rPr>
              <a:t>0 = Not Detected</a:t>
            </a:r>
            <a:endParaRPr lang="en-US" sz="4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27706873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  </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903133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5" y="4206786"/>
            <a:ext cx="4645510" cy="318897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7996" y="3583032"/>
            <a:ext cx="5646498" cy="327496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0675" t="17728" r="26272" b="26267"/>
          <a:stretch/>
        </p:blipFill>
        <p:spPr>
          <a:xfrm>
            <a:off x="-392213" y="-62623"/>
            <a:ext cx="4512727" cy="2671472"/>
          </a:xfrm>
          <a:prstGeom prst="rect">
            <a:avLst/>
          </a:prstGeom>
        </p:spPr>
      </p:pic>
      <p:pic>
        <p:nvPicPr>
          <p:cNvPr id="8" name="Picture 7"/>
          <p:cNvPicPr>
            <a:picLocks noChangeAspect="1"/>
          </p:cNvPicPr>
          <p:nvPr/>
        </p:nvPicPr>
        <p:blipFill>
          <a:blip r:embed="rId6"/>
          <a:stretch>
            <a:fillRect/>
          </a:stretch>
        </p:blipFill>
        <p:spPr>
          <a:xfrm>
            <a:off x="-83665" y="2608849"/>
            <a:ext cx="4281661" cy="2135692"/>
          </a:xfrm>
          <a:prstGeom prst="rect">
            <a:avLst/>
          </a:prstGeom>
        </p:spPr>
      </p:pic>
      <p:pic>
        <p:nvPicPr>
          <p:cNvPr id="9" name="Picture 8"/>
          <p:cNvPicPr>
            <a:picLocks noChangeAspect="1"/>
          </p:cNvPicPr>
          <p:nvPr/>
        </p:nvPicPr>
        <p:blipFill rotWithShape="1">
          <a:blip r:embed="rId7"/>
          <a:srcRect l="18136" t="6629" r="19491" b="6892"/>
          <a:stretch/>
        </p:blipFill>
        <p:spPr>
          <a:xfrm>
            <a:off x="3811966" y="572748"/>
            <a:ext cx="3859876" cy="3010284"/>
          </a:xfrm>
          <a:prstGeom prst="rect">
            <a:avLst/>
          </a:prstGeom>
        </p:spPr>
      </p:pic>
      <p:pic>
        <p:nvPicPr>
          <p:cNvPr id="4" name="Picture 3"/>
          <p:cNvPicPr>
            <a:picLocks noChangeAspect="1"/>
          </p:cNvPicPr>
          <p:nvPr/>
        </p:nvPicPr>
        <p:blipFill rotWithShape="1">
          <a:blip r:embed="rId8" cstate="print">
            <a:extLst>
              <a:ext uri="{28A0092B-C50C-407E-A947-70E740481C1C}">
                <a14:useLocalDpi xmlns:a14="http://schemas.microsoft.com/office/drawing/2010/main" val="0"/>
              </a:ext>
            </a:extLst>
          </a:blip>
          <a:srcRect l="45972" t="1373" r="23467" b="-1"/>
          <a:stretch/>
        </p:blipFill>
        <p:spPr>
          <a:xfrm>
            <a:off x="7021245" y="-93663"/>
            <a:ext cx="2240280" cy="3676695"/>
          </a:xfrm>
          <a:prstGeom prst="rect">
            <a:avLst/>
          </a:prstGeom>
        </p:spPr>
      </p:pic>
    </p:spTree>
    <p:extLst>
      <p:ext uri="{BB962C8B-B14F-4D97-AF65-F5344CB8AC3E}">
        <p14:creationId xmlns:p14="http://schemas.microsoft.com/office/powerpoint/2010/main" val="816702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21</a:t>
            </a:r>
            <a:endParaRPr lang="en-US" sz="24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  </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32919068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21</a:t>
            </a:r>
            <a:endParaRPr lang="en-US" sz="24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  1</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906040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21</a:t>
            </a:r>
            <a:endParaRPr lang="en-US" sz="24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  1  0</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6412750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21</a:t>
            </a:r>
            <a:endParaRPr lang="en-US" sz="24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1  0  1</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39282006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21</a:t>
            </a:r>
            <a:endParaRPr lang="en-US" sz="2400" dirty="0">
              <a:solidFill>
                <a:prstClr val="white"/>
              </a:solidFill>
              <a:latin typeface="Lucida Sans" panose="020B0602030504020204" pitchFamily="34" charset="0"/>
            </a:endParaRPr>
          </a:p>
        </p:txBody>
      </p:sp>
      <p:sp>
        <p:nvSpPr>
          <p:cNvPr id="7" name="TextBox 6"/>
          <p:cNvSpPr txBox="1"/>
          <p:nvPr/>
        </p:nvSpPr>
        <p:spPr>
          <a:xfrm>
            <a:off x="6785798" y="953302"/>
            <a:ext cx="1696196"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June 10</a:t>
            </a:r>
            <a:endParaRPr lang="en-US" sz="24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1  0  1</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39141946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21</a:t>
            </a:r>
            <a:endParaRPr lang="en-US" sz="2400" dirty="0">
              <a:solidFill>
                <a:prstClr val="white"/>
              </a:solidFill>
              <a:latin typeface="Lucida Sans" panose="020B0602030504020204" pitchFamily="34" charset="0"/>
            </a:endParaRPr>
          </a:p>
        </p:txBody>
      </p:sp>
      <p:sp>
        <p:nvSpPr>
          <p:cNvPr id="7" name="TextBox 6"/>
          <p:cNvSpPr txBox="1"/>
          <p:nvPr/>
        </p:nvSpPr>
        <p:spPr>
          <a:xfrm>
            <a:off x="6785798" y="953302"/>
            <a:ext cx="1696196"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June 10</a:t>
            </a:r>
            <a:endParaRPr lang="en-US" sz="24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1  0  1</a:t>
            </a:r>
            <a:endParaRPr lang="en-US" sz="2000" dirty="0">
              <a:solidFill>
                <a:prstClr val="white"/>
              </a:solidFill>
              <a:latin typeface="Lucida Sans" panose="020B0602030504020204" pitchFamily="34" charset="0"/>
            </a:endParaRPr>
          </a:p>
        </p:txBody>
      </p:sp>
      <p:sp>
        <p:nvSpPr>
          <p:cNvPr id="34" name="TextBox 33"/>
          <p:cNvSpPr txBox="1"/>
          <p:nvPr/>
        </p:nvSpPr>
        <p:spPr>
          <a:xfrm>
            <a:off x="6890580" y="1594490"/>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0  0  0</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4412737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May 21</a:t>
            </a:r>
            <a:endParaRPr lang="en-US" sz="2400" dirty="0">
              <a:solidFill>
                <a:srgbClr val="E7E6E6">
                  <a:lumMod val="50000"/>
                </a:srgbClr>
              </a:solidFill>
              <a:latin typeface="Lucida Sans" panose="020B0602030504020204" pitchFamily="34" charset="0"/>
            </a:endParaRPr>
          </a:p>
        </p:txBody>
      </p:sp>
      <p:sp>
        <p:nvSpPr>
          <p:cNvPr id="7" name="TextBox 6"/>
          <p:cNvSpPr txBox="1"/>
          <p:nvPr/>
        </p:nvSpPr>
        <p:spPr>
          <a:xfrm>
            <a:off x="6785798" y="953302"/>
            <a:ext cx="1696196"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June 10</a:t>
            </a:r>
            <a:endParaRPr lang="en-US" sz="2400" dirty="0">
              <a:solidFill>
                <a:srgbClr val="E7E6E6">
                  <a:lumMod val="50000"/>
                </a:srgbClr>
              </a:solidFill>
              <a:latin typeface="Lucida Sans" panose="020B0602030504020204" pitchFamily="34" charset="0"/>
            </a:endParaRPr>
          </a:p>
        </p:txBody>
      </p:sp>
      <p:sp>
        <p:nvSpPr>
          <p:cNvPr id="15" name="TextBox 14"/>
          <p:cNvSpPr txBox="1"/>
          <p:nvPr/>
        </p:nvSpPr>
        <p:spPr>
          <a:xfrm>
            <a:off x="4935863" y="2779655"/>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24</a:t>
            </a:r>
            <a:endParaRPr lang="en-US" sz="2400" dirty="0">
              <a:solidFill>
                <a:prstClr val="white"/>
              </a:solidFill>
              <a:latin typeface="Lucida Sans" panose="020B0602030504020204" pitchFamily="34" charset="0"/>
            </a:endParaRPr>
          </a:p>
        </p:txBody>
      </p:sp>
      <p:sp>
        <p:nvSpPr>
          <p:cNvPr id="16" name="TextBox 15"/>
          <p:cNvSpPr txBox="1"/>
          <p:nvPr/>
        </p:nvSpPr>
        <p:spPr>
          <a:xfrm>
            <a:off x="6785798" y="2792000"/>
            <a:ext cx="1696196"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June 17</a:t>
            </a:r>
            <a:endParaRPr lang="en-US" sz="24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1  0  1</a:t>
            </a:r>
            <a:endParaRPr lang="en-US" sz="2000" dirty="0">
              <a:solidFill>
                <a:srgbClr val="E7E6E6">
                  <a:lumMod val="50000"/>
                </a:srgbClr>
              </a:solidFill>
              <a:latin typeface="Lucida Sans" panose="020B0602030504020204" pitchFamily="34" charset="0"/>
            </a:endParaRPr>
          </a:p>
        </p:txBody>
      </p:sp>
      <p:sp>
        <p:nvSpPr>
          <p:cNvPr id="33" name="TextBox 32"/>
          <p:cNvSpPr txBox="1"/>
          <p:nvPr/>
        </p:nvSpPr>
        <p:spPr>
          <a:xfrm>
            <a:off x="4934303" y="3534825"/>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0  0  1</a:t>
            </a:r>
            <a:endParaRPr lang="en-US" sz="2000" dirty="0">
              <a:solidFill>
                <a:prstClr val="white"/>
              </a:solidFill>
              <a:latin typeface="Lucida Sans" panose="020B0602030504020204" pitchFamily="34" charset="0"/>
            </a:endParaRPr>
          </a:p>
        </p:txBody>
      </p:sp>
      <p:sp>
        <p:nvSpPr>
          <p:cNvPr id="34" name="TextBox 33"/>
          <p:cNvSpPr txBox="1"/>
          <p:nvPr/>
        </p:nvSpPr>
        <p:spPr>
          <a:xfrm>
            <a:off x="6890580" y="1594490"/>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0  0  0</a:t>
            </a:r>
            <a:endParaRPr lang="en-US" sz="2000" dirty="0">
              <a:solidFill>
                <a:srgbClr val="E7E6E6">
                  <a:lumMod val="50000"/>
                </a:srgbClr>
              </a:solidFill>
              <a:latin typeface="Lucida Sans" panose="020B0602030504020204" pitchFamily="34" charset="0"/>
            </a:endParaRPr>
          </a:p>
        </p:txBody>
      </p:sp>
      <p:sp>
        <p:nvSpPr>
          <p:cNvPr id="35" name="TextBox 34"/>
          <p:cNvSpPr txBox="1"/>
          <p:nvPr/>
        </p:nvSpPr>
        <p:spPr>
          <a:xfrm>
            <a:off x="6890580" y="3505654"/>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1  0  1</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28048398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May 21</a:t>
            </a:r>
            <a:endParaRPr lang="en-US" sz="2400" dirty="0">
              <a:solidFill>
                <a:srgbClr val="E7E6E6">
                  <a:lumMod val="50000"/>
                </a:srgbClr>
              </a:solidFill>
              <a:latin typeface="Lucida Sans" panose="020B0602030504020204" pitchFamily="34" charset="0"/>
            </a:endParaRPr>
          </a:p>
        </p:txBody>
      </p:sp>
      <p:sp>
        <p:nvSpPr>
          <p:cNvPr id="7" name="TextBox 6"/>
          <p:cNvSpPr txBox="1"/>
          <p:nvPr/>
        </p:nvSpPr>
        <p:spPr>
          <a:xfrm>
            <a:off x="6785798" y="953302"/>
            <a:ext cx="1696196"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June 10</a:t>
            </a:r>
            <a:endParaRPr lang="en-US" sz="2400" dirty="0">
              <a:solidFill>
                <a:srgbClr val="E7E6E6">
                  <a:lumMod val="50000"/>
                </a:srgbClr>
              </a:solidFill>
              <a:latin typeface="Lucida Sans" panose="020B0602030504020204" pitchFamily="34" charset="0"/>
            </a:endParaRPr>
          </a:p>
        </p:txBody>
      </p:sp>
      <p:sp>
        <p:nvSpPr>
          <p:cNvPr id="15" name="TextBox 14"/>
          <p:cNvSpPr txBox="1"/>
          <p:nvPr/>
        </p:nvSpPr>
        <p:spPr>
          <a:xfrm>
            <a:off x="4935863" y="2779655"/>
            <a:ext cx="1269514"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May 24</a:t>
            </a:r>
            <a:endParaRPr lang="en-US" sz="2400" dirty="0">
              <a:solidFill>
                <a:srgbClr val="E7E6E6">
                  <a:lumMod val="50000"/>
                </a:srgbClr>
              </a:solidFill>
              <a:latin typeface="Lucida Sans" panose="020B0602030504020204" pitchFamily="34" charset="0"/>
            </a:endParaRPr>
          </a:p>
        </p:txBody>
      </p:sp>
      <p:sp>
        <p:nvSpPr>
          <p:cNvPr id="16" name="TextBox 15"/>
          <p:cNvSpPr txBox="1"/>
          <p:nvPr/>
        </p:nvSpPr>
        <p:spPr>
          <a:xfrm>
            <a:off x="6785798" y="2792000"/>
            <a:ext cx="1696196"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June 17</a:t>
            </a:r>
            <a:endParaRPr lang="en-US" sz="2400" dirty="0">
              <a:solidFill>
                <a:srgbClr val="E7E6E6">
                  <a:lumMod val="50000"/>
                </a:srgbClr>
              </a:solidFill>
              <a:latin typeface="Lucida Sans" panose="020B0602030504020204" pitchFamily="34" charset="0"/>
            </a:endParaRPr>
          </a:p>
        </p:txBody>
      </p:sp>
      <p:sp>
        <p:nvSpPr>
          <p:cNvPr id="23" name="TextBox 22"/>
          <p:cNvSpPr txBox="1"/>
          <p:nvPr/>
        </p:nvSpPr>
        <p:spPr>
          <a:xfrm>
            <a:off x="4434242" y="5974354"/>
            <a:ext cx="2061251"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1  0  1  0  0  0</a:t>
            </a:r>
            <a:endParaRPr lang="en-US" sz="2000" dirty="0">
              <a:solidFill>
                <a:prstClr val="white"/>
              </a:solidFill>
              <a:latin typeface="Lucida Sans" panose="020B0602030504020204" pitchFamily="34" charset="0"/>
            </a:endParaRPr>
          </a:p>
        </p:txBody>
      </p:sp>
      <p:sp>
        <p:nvSpPr>
          <p:cNvPr id="24" name="TextBox 23"/>
          <p:cNvSpPr txBox="1"/>
          <p:nvPr/>
        </p:nvSpPr>
        <p:spPr>
          <a:xfrm>
            <a:off x="5039276" y="5416818"/>
            <a:ext cx="1061127"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2015</a:t>
            </a:r>
            <a:endParaRPr lang="en-US" sz="2000" dirty="0">
              <a:solidFill>
                <a:prstClr val="white"/>
              </a:solidFill>
              <a:latin typeface="Lucida Sans" panose="020B0602030504020204" pitchFamily="34" charset="0"/>
            </a:endParaRPr>
          </a:p>
        </p:txBody>
      </p:sp>
      <p:sp>
        <p:nvSpPr>
          <p:cNvPr id="25" name="TextBox 24"/>
          <p:cNvSpPr txBox="1"/>
          <p:nvPr/>
        </p:nvSpPr>
        <p:spPr>
          <a:xfrm>
            <a:off x="6603270" y="5971507"/>
            <a:ext cx="2061251"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0  0  1  1  0  1</a:t>
            </a:r>
          </a:p>
        </p:txBody>
      </p:sp>
      <p:sp>
        <p:nvSpPr>
          <p:cNvPr id="26" name="TextBox 25"/>
          <p:cNvSpPr txBox="1"/>
          <p:nvPr/>
        </p:nvSpPr>
        <p:spPr>
          <a:xfrm>
            <a:off x="6995553" y="5416818"/>
            <a:ext cx="1061127"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2016</a:t>
            </a:r>
            <a:endParaRPr lang="en-US" sz="2000" dirty="0">
              <a:solidFill>
                <a:prstClr val="white"/>
              </a:solidFill>
              <a:latin typeface="Lucida Sans" panose="020B0602030504020204" pitchFamily="34" charset="0"/>
            </a:endParaRPr>
          </a:p>
        </p:txBody>
      </p:sp>
      <p:sp>
        <p:nvSpPr>
          <p:cNvPr id="27" name="TextBox 26"/>
          <p:cNvSpPr txBox="1"/>
          <p:nvPr/>
        </p:nvSpPr>
        <p:spPr>
          <a:xfrm>
            <a:off x="1314803" y="5971507"/>
            <a:ext cx="2885722" cy="400110"/>
          </a:xfrm>
          <a:prstGeom prst="rect">
            <a:avLst/>
          </a:prstGeom>
          <a:noFill/>
        </p:spPr>
        <p:txBody>
          <a:bodyPr wrap="square" rtlCol="0">
            <a:spAutoFit/>
          </a:bodyPr>
          <a:lstStyle/>
          <a:p>
            <a:r>
              <a:rPr lang="en-US" sz="2000" dirty="0" smtClean="0">
                <a:solidFill>
                  <a:prstClr val="white"/>
                </a:solidFill>
                <a:latin typeface="Lucida Sans" panose="020B0602030504020204" pitchFamily="34" charset="0"/>
              </a:rPr>
              <a:t>Encounter History:</a:t>
            </a:r>
            <a:endParaRPr lang="en-US" sz="20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1  0  1</a:t>
            </a:r>
            <a:endParaRPr lang="en-US" sz="2000" dirty="0">
              <a:solidFill>
                <a:srgbClr val="E7E6E6">
                  <a:lumMod val="50000"/>
                </a:srgbClr>
              </a:solidFill>
              <a:latin typeface="Lucida Sans" panose="020B0602030504020204" pitchFamily="34" charset="0"/>
            </a:endParaRPr>
          </a:p>
        </p:txBody>
      </p:sp>
      <p:sp>
        <p:nvSpPr>
          <p:cNvPr id="33" name="TextBox 32"/>
          <p:cNvSpPr txBox="1"/>
          <p:nvPr/>
        </p:nvSpPr>
        <p:spPr>
          <a:xfrm>
            <a:off x="4934303" y="3534825"/>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0  0  1</a:t>
            </a:r>
            <a:endParaRPr lang="en-US" sz="2000" dirty="0">
              <a:solidFill>
                <a:srgbClr val="E7E6E6">
                  <a:lumMod val="50000"/>
                </a:srgbClr>
              </a:solidFill>
              <a:latin typeface="Lucida Sans" panose="020B0602030504020204" pitchFamily="34" charset="0"/>
            </a:endParaRPr>
          </a:p>
        </p:txBody>
      </p:sp>
      <p:sp>
        <p:nvSpPr>
          <p:cNvPr id="34" name="TextBox 33"/>
          <p:cNvSpPr txBox="1"/>
          <p:nvPr/>
        </p:nvSpPr>
        <p:spPr>
          <a:xfrm>
            <a:off x="6890580" y="1594490"/>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0  0  0</a:t>
            </a:r>
            <a:endParaRPr lang="en-US" sz="2000" dirty="0">
              <a:solidFill>
                <a:srgbClr val="E7E6E6">
                  <a:lumMod val="50000"/>
                </a:srgbClr>
              </a:solidFill>
              <a:latin typeface="Lucida Sans" panose="020B0602030504020204" pitchFamily="34" charset="0"/>
            </a:endParaRPr>
          </a:p>
        </p:txBody>
      </p:sp>
      <p:sp>
        <p:nvSpPr>
          <p:cNvPr id="35" name="TextBox 34"/>
          <p:cNvSpPr txBox="1"/>
          <p:nvPr/>
        </p:nvSpPr>
        <p:spPr>
          <a:xfrm>
            <a:off x="6890580" y="3505654"/>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1  0  1</a:t>
            </a:r>
            <a:endParaRPr lang="en-US" sz="2000" dirty="0">
              <a:solidFill>
                <a:srgbClr val="E7E6E6">
                  <a:lumMod val="50000"/>
                </a:srgbClr>
              </a:solidFill>
              <a:latin typeface="Lucida Sans" panose="020B0602030504020204" pitchFamily="34" charset="0"/>
            </a:endParaRPr>
          </a:p>
        </p:txBody>
      </p:sp>
    </p:spTree>
    <p:extLst>
      <p:ext uri="{BB962C8B-B14F-4D97-AF65-F5344CB8AC3E}">
        <p14:creationId xmlns:p14="http://schemas.microsoft.com/office/powerpoint/2010/main" val="9867079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May 21</a:t>
            </a:r>
            <a:endParaRPr lang="en-US" sz="2400" dirty="0">
              <a:solidFill>
                <a:srgbClr val="E7E6E6">
                  <a:lumMod val="50000"/>
                </a:srgbClr>
              </a:solidFill>
              <a:latin typeface="Lucida Sans" panose="020B0602030504020204" pitchFamily="34" charset="0"/>
            </a:endParaRPr>
          </a:p>
        </p:txBody>
      </p:sp>
      <p:sp>
        <p:nvSpPr>
          <p:cNvPr id="7" name="TextBox 6"/>
          <p:cNvSpPr txBox="1"/>
          <p:nvPr/>
        </p:nvSpPr>
        <p:spPr>
          <a:xfrm>
            <a:off x="6785798" y="953302"/>
            <a:ext cx="1696196"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June 10</a:t>
            </a:r>
            <a:endParaRPr lang="en-US" sz="2400" dirty="0">
              <a:solidFill>
                <a:srgbClr val="E7E6E6">
                  <a:lumMod val="50000"/>
                </a:srgbClr>
              </a:solidFill>
              <a:latin typeface="Lucida Sans" panose="020B0602030504020204" pitchFamily="34" charset="0"/>
            </a:endParaRPr>
          </a:p>
        </p:txBody>
      </p:sp>
      <p:sp>
        <p:nvSpPr>
          <p:cNvPr id="15" name="TextBox 14"/>
          <p:cNvSpPr txBox="1"/>
          <p:nvPr/>
        </p:nvSpPr>
        <p:spPr>
          <a:xfrm>
            <a:off x="4935863" y="2779655"/>
            <a:ext cx="1269514"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May 24</a:t>
            </a:r>
            <a:endParaRPr lang="en-US" sz="2400" dirty="0">
              <a:solidFill>
                <a:srgbClr val="E7E6E6">
                  <a:lumMod val="50000"/>
                </a:srgbClr>
              </a:solidFill>
              <a:latin typeface="Lucida Sans" panose="020B0602030504020204" pitchFamily="34" charset="0"/>
            </a:endParaRPr>
          </a:p>
        </p:txBody>
      </p:sp>
      <p:sp>
        <p:nvSpPr>
          <p:cNvPr id="16" name="TextBox 15"/>
          <p:cNvSpPr txBox="1"/>
          <p:nvPr/>
        </p:nvSpPr>
        <p:spPr>
          <a:xfrm>
            <a:off x="6785798" y="2792000"/>
            <a:ext cx="1696196" cy="461665"/>
          </a:xfrm>
          <a:prstGeom prst="rect">
            <a:avLst/>
          </a:prstGeom>
          <a:noFill/>
        </p:spPr>
        <p:txBody>
          <a:bodyPr wrap="square" rtlCol="0">
            <a:spAutoFit/>
          </a:bodyPr>
          <a:lstStyle/>
          <a:p>
            <a:pPr algn="ctr"/>
            <a:r>
              <a:rPr lang="en-US" sz="2400" dirty="0" smtClean="0">
                <a:solidFill>
                  <a:srgbClr val="E7E6E6">
                    <a:lumMod val="50000"/>
                  </a:srgbClr>
                </a:solidFill>
                <a:latin typeface="Lucida Sans" panose="020B0602030504020204" pitchFamily="34" charset="0"/>
              </a:rPr>
              <a:t>June 17</a:t>
            </a:r>
            <a:endParaRPr lang="en-US" sz="2400" dirty="0">
              <a:solidFill>
                <a:srgbClr val="E7E6E6">
                  <a:lumMod val="50000"/>
                </a:srgbClr>
              </a:solidFill>
              <a:latin typeface="Lucida Sans" panose="020B0602030504020204" pitchFamily="34" charset="0"/>
            </a:endParaRPr>
          </a:p>
        </p:txBody>
      </p:sp>
      <p:sp>
        <p:nvSpPr>
          <p:cNvPr id="23" name="TextBox 22"/>
          <p:cNvSpPr txBox="1"/>
          <p:nvPr/>
        </p:nvSpPr>
        <p:spPr>
          <a:xfrm>
            <a:off x="4434242" y="5974354"/>
            <a:ext cx="2061251"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1  0  1  0  0  0</a:t>
            </a:r>
            <a:endParaRPr lang="en-US" sz="2000" dirty="0">
              <a:solidFill>
                <a:srgbClr val="E7E6E6">
                  <a:lumMod val="50000"/>
                </a:srgbClr>
              </a:solidFill>
              <a:latin typeface="Lucida Sans" panose="020B0602030504020204" pitchFamily="34" charset="0"/>
            </a:endParaRPr>
          </a:p>
        </p:txBody>
      </p:sp>
      <p:sp>
        <p:nvSpPr>
          <p:cNvPr id="24" name="TextBox 23"/>
          <p:cNvSpPr txBox="1"/>
          <p:nvPr/>
        </p:nvSpPr>
        <p:spPr>
          <a:xfrm>
            <a:off x="5039276" y="5416818"/>
            <a:ext cx="1061127"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2015</a:t>
            </a:r>
            <a:endParaRPr lang="en-US" sz="2000" dirty="0">
              <a:solidFill>
                <a:srgbClr val="E7E6E6">
                  <a:lumMod val="50000"/>
                </a:srgbClr>
              </a:solidFill>
              <a:latin typeface="Lucida Sans" panose="020B0602030504020204" pitchFamily="34" charset="0"/>
            </a:endParaRPr>
          </a:p>
        </p:txBody>
      </p:sp>
      <p:sp>
        <p:nvSpPr>
          <p:cNvPr id="25" name="TextBox 24"/>
          <p:cNvSpPr txBox="1"/>
          <p:nvPr/>
        </p:nvSpPr>
        <p:spPr>
          <a:xfrm>
            <a:off x="6603270" y="5971507"/>
            <a:ext cx="2061251"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0  0  1  1  0  1</a:t>
            </a:r>
          </a:p>
        </p:txBody>
      </p:sp>
      <p:sp>
        <p:nvSpPr>
          <p:cNvPr id="26" name="TextBox 25"/>
          <p:cNvSpPr txBox="1"/>
          <p:nvPr/>
        </p:nvSpPr>
        <p:spPr>
          <a:xfrm>
            <a:off x="6995553" y="5416818"/>
            <a:ext cx="1061127"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2016</a:t>
            </a:r>
            <a:endParaRPr lang="en-US" sz="2000" dirty="0">
              <a:solidFill>
                <a:srgbClr val="E7E6E6">
                  <a:lumMod val="50000"/>
                </a:srgbClr>
              </a:solidFill>
              <a:latin typeface="Lucida Sans" panose="020B0602030504020204" pitchFamily="34" charset="0"/>
            </a:endParaRPr>
          </a:p>
        </p:txBody>
      </p:sp>
      <p:sp>
        <p:nvSpPr>
          <p:cNvPr id="27" name="TextBox 26"/>
          <p:cNvSpPr txBox="1"/>
          <p:nvPr/>
        </p:nvSpPr>
        <p:spPr>
          <a:xfrm>
            <a:off x="1314803" y="5971507"/>
            <a:ext cx="2885722" cy="400110"/>
          </a:xfrm>
          <a:prstGeom prst="rect">
            <a:avLst/>
          </a:prstGeom>
          <a:noFill/>
        </p:spPr>
        <p:txBody>
          <a:bodyPr wrap="square" rtlCol="0">
            <a:spAutoFit/>
          </a:bodyPr>
          <a:lstStyle/>
          <a:p>
            <a:r>
              <a:rPr lang="en-US" sz="2000" dirty="0" smtClean="0">
                <a:solidFill>
                  <a:srgbClr val="E7E6E6">
                    <a:lumMod val="50000"/>
                  </a:srgbClr>
                </a:solidFill>
                <a:latin typeface="Lucida Sans" panose="020B0602030504020204" pitchFamily="34" charset="0"/>
              </a:rPr>
              <a:t>Encounter History:</a:t>
            </a:r>
            <a:endParaRPr lang="en-US" sz="2000" dirty="0">
              <a:solidFill>
                <a:srgbClr val="E7E6E6">
                  <a:lumMod val="50000"/>
                </a:srgbClr>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1  0  1</a:t>
            </a:r>
            <a:endParaRPr lang="en-US" sz="2000" dirty="0">
              <a:solidFill>
                <a:srgbClr val="E7E6E6">
                  <a:lumMod val="50000"/>
                </a:srgbClr>
              </a:solidFill>
              <a:latin typeface="Lucida Sans" panose="020B0602030504020204" pitchFamily="34" charset="0"/>
            </a:endParaRPr>
          </a:p>
        </p:txBody>
      </p:sp>
      <p:sp>
        <p:nvSpPr>
          <p:cNvPr id="33" name="TextBox 32"/>
          <p:cNvSpPr txBox="1"/>
          <p:nvPr/>
        </p:nvSpPr>
        <p:spPr>
          <a:xfrm>
            <a:off x="4934303" y="3534825"/>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0  0  1</a:t>
            </a:r>
            <a:endParaRPr lang="en-US" sz="2000" dirty="0">
              <a:solidFill>
                <a:srgbClr val="E7E6E6">
                  <a:lumMod val="50000"/>
                </a:srgbClr>
              </a:solidFill>
              <a:latin typeface="Lucida Sans" panose="020B0602030504020204" pitchFamily="34" charset="0"/>
            </a:endParaRPr>
          </a:p>
        </p:txBody>
      </p:sp>
      <p:sp>
        <p:nvSpPr>
          <p:cNvPr id="34" name="TextBox 33"/>
          <p:cNvSpPr txBox="1"/>
          <p:nvPr/>
        </p:nvSpPr>
        <p:spPr>
          <a:xfrm>
            <a:off x="6890580" y="1594490"/>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0  0  0</a:t>
            </a:r>
            <a:endParaRPr lang="en-US" sz="2000" dirty="0">
              <a:solidFill>
                <a:srgbClr val="E7E6E6">
                  <a:lumMod val="50000"/>
                </a:srgbClr>
              </a:solidFill>
              <a:latin typeface="Lucida Sans" panose="020B0602030504020204" pitchFamily="34" charset="0"/>
            </a:endParaRPr>
          </a:p>
        </p:txBody>
      </p:sp>
      <p:sp>
        <p:nvSpPr>
          <p:cNvPr id="35" name="TextBox 34"/>
          <p:cNvSpPr txBox="1"/>
          <p:nvPr/>
        </p:nvSpPr>
        <p:spPr>
          <a:xfrm>
            <a:off x="6890580" y="3505654"/>
            <a:ext cx="1271074" cy="400110"/>
          </a:xfrm>
          <a:prstGeom prst="rect">
            <a:avLst/>
          </a:prstGeom>
          <a:noFill/>
        </p:spPr>
        <p:txBody>
          <a:bodyPr wrap="square" rtlCol="0">
            <a:spAutoFit/>
          </a:bodyPr>
          <a:lstStyle/>
          <a:p>
            <a:pPr algn="ctr"/>
            <a:r>
              <a:rPr lang="en-US" sz="2000" dirty="0" smtClean="0">
                <a:solidFill>
                  <a:srgbClr val="E7E6E6">
                    <a:lumMod val="50000"/>
                  </a:srgbClr>
                </a:solidFill>
                <a:latin typeface="Lucida Sans" panose="020B0602030504020204" pitchFamily="34" charset="0"/>
              </a:rPr>
              <a:t>1  0  1</a:t>
            </a:r>
            <a:endParaRPr lang="en-US" sz="2000" dirty="0">
              <a:solidFill>
                <a:srgbClr val="E7E6E6">
                  <a:lumMod val="50000"/>
                </a:srgbClr>
              </a:solidFill>
              <a:latin typeface="Lucida Sans" panose="020B0602030504020204" pitchFamily="34" charset="0"/>
            </a:endParaRPr>
          </a:p>
        </p:txBody>
      </p:sp>
      <p:sp>
        <p:nvSpPr>
          <p:cNvPr id="18" name="TextBox 17"/>
          <p:cNvSpPr txBox="1"/>
          <p:nvPr/>
        </p:nvSpPr>
        <p:spPr>
          <a:xfrm>
            <a:off x="764807" y="390523"/>
            <a:ext cx="2885722" cy="707886"/>
          </a:xfrm>
          <a:prstGeom prst="rect">
            <a:avLst/>
          </a:prstGeom>
          <a:noFill/>
        </p:spPr>
        <p:txBody>
          <a:bodyPr wrap="square" rtlCol="0">
            <a:spAutoFit/>
          </a:bodyPr>
          <a:lstStyle/>
          <a:p>
            <a:r>
              <a:rPr lang="en-US" sz="4000" dirty="0" smtClean="0">
                <a:solidFill>
                  <a:prstClr val="white"/>
                </a:solidFill>
                <a:latin typeface="Lucida Sans" panose="020B0602030504020204" pitchFamily="34" charset="0"/>
              </a:rPr>
              <a:t>Occupancy</a:t>
            </a:r>
            <a:endParaRPr lang="en-US" sz="4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14533944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21</a:t>
            </a:r>
            <a:endParaRPr lang="en-US" sz="2400" dirty="0">
              <a:solidFill>
                <a:prstClr val="white"/>
              </a:solidFill>
              <a:latin typeface="Lucida Sans" panose="020B0602030504020204" pitchFamily="34" charset="0"/>
            </a:endParaRPr>
          </a:p>
        </p:txBody>
      </p:sp>
      <p:sp>
        <p:nvSpPr>
          <p:cNvPr id="7" name="TextBox 6"/>
          <p:cNvSpPr txBox="1"/>
          <p:nvPr/>
        </p:nvSpPr>
        <p:spPr>
          <a:xfrm>
            <a:off x="6785798" y="953302"/>
            <a:ext cx="1696196"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June 10</a:t>
            </a:r>
            <a:endParaRPr lang="en-US" sz="2400" dirty="0">
              <a:solidFill>
                <a:prstClr val="white"/>
              </a:solidFill>
              <a:latin typeface="Lucida Sans" panose="020B0602030504020204" pitchFamily="34" charset="0"/>
            </a:endParaRPr>
          </a:p>
        </p:txBody>
      </p:sp>
      <p:sp>
        <p:nvSpPr>
          <p:cNvPr id="15" name="TextBox 14"/>
          <p:cNvSpPr txBox="1"/>
          <p:nvPr/>
        </p:nvSpPr>
        <p:spPr>
          <a:xfrm>
            <a:off x="4935863" y="2779655"/>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24</a:t>
            </a:r>
            <a:endParaRPr lang="en-US" sz="2400" dirty="0">
              <a:solidFill>
                <a:prstClr val="white"/>
              </a:solidFill>
              <a:latin typeface="Lucida Sans" panose="020B0602030504020204" pitchFamily="34" charset="0"/>
            </a:endParaRPr>
          </a:p>
        </p:txBody>
      </p:sp>
      <p:sp>
        <p:nvSpPr>
          <p:cNvPr id="16" name="TextBox 15"/>
          <p:cNvSpPr txBox="1"/>
          <p:nvPr/>
        </p:nvSpPr>
        <p:spPr>
          <a:xfrm>
            <a:off x="6785798" y="2792000"/>
            <a:ext cx="1696196"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June 17</a:t>
            </a:r>
            <a:endParaRPr lang="en-US" sz="24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a:solidFill>
                  <a:prstClr val="white"/>
                </a:solidFill>
                <a:latin typeface="Lucida Sans" panose="020B0602030504020204" pitchFamily="34" charset="0"/>
              </a:rPr>
              <a:t>3</a:t>
            </a:r>
            <a:r>
              <a:rPr lang="en-US" sz="2000" dirty="0" smtClean="0">
                <a:solidFill>
                  <a:prstClr val="white"/>
                </a:solidFill>
                <a:latin typeface="Lucida Sans" panose="020B0602030504020204" pitchFamily="34" charset="0"/>
              </a:rPr>
              <a:t>  0  1</a:t>
            </a:r>
            <a:endParaRPr lang="en-US" sz="2000" dirty="0">
              <a:solidFill>
                <a:prstClr val="white"/>
              </a:solidFill>
              <a:latin typeface="Lucida Sans" panose="020B0602030504020204" pitchFamily="34" charset="0"/>
            </a:endParaRPr>
          </a:p>
        </p:txBody>
      </p:sp>
      <p:sp>
        <p:nvSpPr>
          <p:cNvPr id="33" name="TextBox 32"/>
          <p:cNvSpPr txBox="1"/>
          <p:nvPr/>
        </p:nvSpPr>
        <p:spPr>
          <a:xfrm>
            <a:off x="4934303" y="3534825"/>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0  0  3</a:t>
            </a:r>
            <a:endParaRPr lang="en-US" sz="2000" dirty="0">
              <a:solidFill>
                <a:prstClr val="white"/>
              </a:solidFill>
              <a:latin typeface="Lucida Sans" panose="020B0602030504020204" pitchFamily="34" charset="0"/>
            </a:endParaRPr>
          </a:p>
        </p:txBody>
      </p:sp>
      <p:sp>
        <p:nvSpPr>
          <p:cNvPr id="34" name="TextBox 33"/>
          <p:cNvSpPr txBox="1"/>
          <p:nvPr/>
        </p:nvSpPr>
        <p:spPr>
          <a:xfrm>
            <a:off x="6890580" y="1594490"/>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0  0  0</a:t>
            </a:r>
            <a:endParaRPr lang="en-US" sz="2000" dirty="0">
              <a:solidFill>
                <a:prstClr val="white"/>
              </a:solidFill>
              <a:latin typeface="Lucida Sans" panose="020B0602030504020204" pitchFamily="34" charset="0"/>
            </a:endParaRPr>
          </a:p>
        </p:txBody>
      </p:sp>
      <p:sp>
        <p:nvSpPr>
          <p:cNvPr id="35" name="TextBox 34"/>
          <p:cNvSpPr txBox="1"/>
          <p:nvPr/>
        </p:nvSpPr>
        <p:spPr>
          <a:xfrm>
            <a:off x="6890580" y="3505654"/>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7  0  4</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3309452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0729" y="0"/>
            <a:ext cx="10281979" cy="6858000"/>
          </a:xfrm>
          <a:prstGeom prst="rect">
            <a:avLst/>
          </a:prstGeom>
        </p:spPr>
      </p:pic>
      <p:sp>
        <p:nvSpPr>
          <p:cNvPr id="4" name="TextBox 3"/>
          <p:cNvSpPr txBox="1"/>
          <p:nvPr/>
        </p:nvSpPr>
        <p:spPr>
          <a:xfrm>
            <a:off x="6948586" y="6501009"/>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 Brett Whaley</a:t>
            </a:r>
          </a:p>
        </p:txBody>
      </p:sp>
    </p:spTree>
    <p:extLst>
      <p:ext uri="{BB962C8B-B14F-4D97-AF65-F5344CB8AC3E}">
        <p14:creationId xmlns:p14="http://schemas.microsoft.com/office/powerpoint/2010/main" val="10153077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21</a:t>
            </a:r>
            <a:endParaRPr lang="en-US" sz="2400" dirty="0">
              <a:solidFill>
                <a:prstClr val="white"/>
              </a:solidFill>
              <a:latin typeface="Lucida Sans" panose="020B0602030504020204" pitchFamily="34" charset="0"/>
            </a:endParaRPr>
          </a:p>
        </p:txBody>
      </p:sp>
      <p:sp>
        <p:nvSpPr>
          <p:cNvPr id="7" name="TextBox 6"/>
          <p:cNvSpPr txBox="1"/>
          <p:nvPr/>
        </p:nvSpPr>
        <p:spPr>
          <a:xfrm>
            <a:off x="6785798" y="953302"/>
            <a:ext cx="1696196"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June 10</a:t>
            </a:r>
            <a:endParaRPr lang="en-US" sz="2400" dirty="0">
              <a:solidFill>
                <a:prstClr val="white"/>
              </a:solidFill>
              <a:latin typeface="Lucida Sans" panose="020B0602030504020204" pitchFamily="34" charset="0"/>
            </a:endParaRPr>
          </a:p>
        </p:txBody>
      </p:sp>
      <p:sp>
        <p:nvSpPr>
          <p:cNvPr id="15" name="TextBox 14"/>
          <p:cNvSpPr txBox="1"/>
          <p:nvPr/>
        </p:nvSpPr>
        <p:spPr>
          <a:xfrm>
            <a:off x="4935863" y="2779655"/>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24</a:t>
            </a:r>
            <a:endParaRPr lang="en-US" sz="2400" dirty="0">
              <a:solidFill>
                <a:prstClr val="white"/>
              </a:solidFill>
              <a:latin typeface="Lucida Sans" panose="020B0602030504020204" pitchFamily="34" charset="0"/>
            </a:endParaRPr>
          </a:p>
        </p:txBody>
      </p:sp>
      <p:sp>
        <p:nvSpPr>
          <p:cNvPr id="16" name="TextBox 15"/>
          <p:cNvSpPr txBox="1"/>
          <p:nvPr/>
        </p:nvSpPr>
        <p:spPr>
          <a:xfrm>
            <a:off x="6785798" y="2792000"/>
            <a:ext cx="1696196"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June 17</a:t>
            </a:r>
            <a:endParaRPr lang="en-US" sz="2400" dirty="0">
              <a:solidFill>
                <a:prstClr val="white"/>
              </a:solidFill>
              <a:latin typeface="Lucida Sans" panose="020B0602030504020204" pitchFamily="34" charset="0"/>
            </a:endParaRPr>
          </a:p>
        </p:txBody>
      </p:sp>
      <p:sp>
        <p:nvSpPr>
          <p:cNvPr id="23" name="TextBox 22"/>
          <p:cNvSpPr txBox="1"/>
          <p:nvPr/>
        </p:nvSpPr>
        <p:spPr>
          <a:xfrm>
            <a:off x="4434242" y="5974354"/>
            <a:ext cx="2061251"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1  0  1  0  0  0</a:t>
            </a:r>
            <a:endParaRPr lang="en-US" sz="2000" dirty="0">
              <a:solidFill>
                <a:prstClr val="white"/>
              </a:solidFill>
              <a:latin typeface="Lucida Sans" panose="020B0602030504020204" pitchFamily="34" charset="0"/>
            </a:endParaRPr>
          </a:p>
        </p:txBody>
      </p:sp>
      <p:sp>
        <p:nvSpPr>
          <p:cNvPr id="24" name="TextBox 23"/>
          <p:cNvSpPr txBox="1"/>
          <p:nvPr/>
        </p:nvSpPr>
        <p:spPr>
          <a:xfrm>
            <a:off x="5039276" y="5416818"/>
            <a:ext cx="1061127"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2015</a:t>
            </a:r>
            <a:endParaRPr lang="en-US" sz="2000" dirty="0">
              <a:solidFill>
                <a:prstClr val="white"/>
              </a:solidFill>
              <a:latin typeface="Lucida Sans" panose="020B0602030504020204" pitchFamily="34" charset="0"/>
            </a:endParaRPr>
          </a:p>
        </p:txBody>
      </p:sp>
      <p:sp>
        <p:nvSpPr>
          <p:cNvPr id="25" name="TextBox 24"/>
          <p:cNvSpPr txBox="1"/>
          <p:nvPr/>
        </p:nvSpPr>
        <p:spPr>
          <a:xfrm>
            <a:off x="6603270" y="5971507"/>
            <a:ext cx="2061251"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0  0  1  1  0  1</a:t>
            </a:r>
          </a:p>
        </p:txBody>
      </p:sp>
      <p:sp>
        <p:nvSpPr>
          <p:cNvPr id="26" name="TextBox 25"/>
          <p:cNvSpPr txBox="1"/>
          <p:nvPr/>
        </p:nvSpPr>
        <p:spPr>
          <a:xfrm>
            <a:off x="6995553" y="5416818"/>
            <a:ext cx="1061127"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2016</a:t>
            </a:r>
            <a:endParaRPr lang="en-US" sz="2000" dirty="0">
              <a:solidFill>
                <a:prstClr val="white"/>
              </a:solidFill>
              <a:latin typeface="Lucida Sans" panose="020B0602030504020204" pitchFamily="34" charset="0"/>
            </a:endParaRPr>
          </a:p>
        </p:txBody>
      </p:sp>
      <p:sp>
        <p:nvSpPr>
          <p:cNvPr id="27" name="TextBox 26"/>
          <p:cNvSpPr txBox="1"/>
          <p:nvPr/>
        </p:nvSpPr>
        <p:spPr>
          <a:xfrm>
            <a:off x="1314803" y="5971507"/>
            <a:ext cx="2885722" cy="400110"/>
          </a:xfrm>
          <a:prstGeom prst="rect">
            <a:avLst/>
          </a:prstGeom>
          <a:noFill/>
        </p:spPr>
        <p:txBody>
          <a:bodyPr wrap="square" rtlCol="0">
            <a:spAutoFit/>
          </a:bodyPr>
          <a:lstStyle/>
          <a:p>
            <a:r>
              <a:rPr lang="en-US" sz="2000" dirty="0" smtClean="0">
                <a:solidFill>
                  <a:prstClr val="white"/>
                </a:solidFill>
                <a:latin typeface="Lucida Sans" panose="020B0602030504020204" pitchFamily="34" charset="0"/>
              </a:rPr>
              <a:t>Encounter History:</a:t>
            </a:r>
            <a:endParaRPr lang="en-US" sz="20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a:solidFill>
                  <a:prstClr val="white"/>
                </a:solidFill>
                <a:latin typeface="Lucida Sans" panose="020B0602030504020204" pitchFamily="34" charset="0"/>
              </a:rPr>
              <a:t>3</a:t>
            </a:r>
            <a:r>
              <a:rPr lang="en-US" sz="2000" dirty="0" smtClean="0">
                <a:solidFill>
                  <a:prstClr val="white"/>
                </a:solidFill>
                <a:latin typeface="Lucida Sans" panose="020B0602030504020204" pitchFamily="34" charset="0"/>
              </a:rPr>
              <a:t>  0  1</a:t>
            </a:r>
            <a:endParaRPr lang="en-US" sz="2000" dirty="0">
              <a:solidFill>
                <a:prstClr val="white"/>
              </a:solidFill>
              <a:latin typeface="Lucida Sans" panose="020B0602030504020204" pitchFamily="34" charset="0"/>
            </a:endParaRPr>
          </a:p>
        </p:txBody>
      </p:sp>
      <p:sp>
        <p:nvSpPr>
          <p:cNvPr id="33" name="TextBox 32"/>
          <p:cNvSpPr txBox="1"/>
          <p:nvPr/>
        </p:nvSpPr>
        <p:spPr>
          <a:xfrm>
            <a:off x="4934303" y="3534825"/>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0  0  3</a:t>
            </a:r>
            <a:endParaRPr lang="en-US" sz="2000" dirty="0">
              <a:solidFill>
                <a:prstClr val="white"/>
              </a:solidFill>
              <a:latin typeface="Lucida Sans" panose="020B0602030504020204" pitchFamily="34" charset="0"/>
            </a:endParaRPr>
          </a:p>
        </p:txBody>
      </p:sp>
      <p:sp>
        <p:nvSpPr>
          <p:cNvPr id="34" name="TextBox 33"/>
          <p:cNvSpPr txBox="1"/>
          <p:nvPr/>
        </p:nvSpPr>
        <p:spPr>
          <a:xfrm>
            <a:off x="6890580" y="1594490"/>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0  0  0</a:t>
            </a:r>
            <a:endParaRPr lang="en-US" sz="2000" dirty="0">
              <a:solidFill>
                <a:prstClr val="white"/>
              </a:solidFill>
              <a:latin typeface="Lucida Sans" panose="020B0602030504020204" pitchFamily="34" charset="0"/>
            </a:endParaRPr>
          </a:p>
        </p:txBody>
      </p:sp>
      <p:sp>
        <p:nvSpPr>
          <p:cNvPr id="35" name="TextBox 34"/>
          <p:cNvSpPr txBox="1"/>
          <p:nvPr/>
        </p:nvSpPr>
        <p:spPr>
          <a:xfrm>
            <a:off x="6890580" y="3505654"/>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7  0  4</a:t>
            </a:r>
            <a:endParaRPr lang="en-US" sz="2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12349381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295753" y="1386348"/>
            <a:ext cx="3823830" cy="3795251"/>
            <a:chOff x="470662" y="872459"/>
            <a:chExt cx="5978381" cy="618710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62" y="872459"/>
              <a:ext cx="5978381" cy="6187102"/>
            </a:xfrm>
            <a:prstGeom prst="rect">
              <a:avLst/>
            </a:prstGeom>
          </p:spPr>
        </p:pic>
        <p:sp>
          <p:nvSpPr>
            <p:cNvPr id="5" name="Oval 4"/>
            <p:cNvSpPr/>
            <p:nvPr/>
          </p:nvSpPr>
          <p:spPr>
            <a:xfrm>
              <a:off x="3551483" y="4108578"/>
              <a:ext cx="98323" cy="983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 name="TextBox 5"/>
          <p:cNvSpPr txBox="1"/>
          <p:nvPr/>
        </p:nvSpPr>
        <p:spPr>
          <a:xfrm>
            <a:off x="4935863" y="953302"/>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21</a:t>
            </a:r>
            <a:endParaRPr lang="en-US" sz="2400" dirty="0">
              <a:solidFill>
                <a:prstClr val="white"/>
              </a:solidFill>
              <a:latin typeface="Lucida Sans" panose="020B0602030504020204" pitchFamily="34" charset="0"/>
            </a:endParaRPr>
          </a:p>
        </p:txBody>
      </p:sp>
      <p:sp>
        <p:nvSpPr>
          <p:cNvPr id="7" name="TextBox 6"/>
          <p:cNvSpPr txBox="1"/>
          <p:nvPr/>
        </p:nvSpPr>
        <p:spPr>
          <a:xfrm>
            <a:off x="6785798" y="953302"/>
            <a:ext cx="1696196"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June 10</a:t>
            </a:r>
            <a:endParaRPr lang="en-US" sz="2400" dirty="0">
              <a:solidFill>
                <a:prstClr val="white"/>
              </a:solidFill>
              <a:latin typeface="Lucida Sans" panose="020B0602030504020204" pitchFamily="34" charset="0"/>
            </a:endParaRPr>
          </a:p>
        </p:txBody>
      </p:sp>
      <p:sp>
        <p:nvSpPr>
          <p:cNvPr id="15" name="TextBox 14"/>
          <p:cNvSpPr txBox="1"/>
          <p:nvPr/>
        </p:nvSpPr>
        <p:spPr>
          <a:xfrm>
            <a:off x="4935863" y="2779655"/>
            <a:ext cx="1269514"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May 24</a:t>
            </a:r>
            <a:endParaRPr lang="en-US" sz="2400" dirty="0">
              <a:solidFill>
                <a:prstClr val="white"/>
              </a:solidFill>
              <a:latin typeface="Lucida Sans" panose="020B0602030504020204" pitchFamily="34" charset="0"/>
            </a:endParaRPr>
          </a:p>
        </p:txBody>
      </p:sp>
      <p:sp>
        <p:nvSpPr>
          <p:cNvPr id="16" name="TextBox 15"/>
          <p:cNvSpPr txBox="1"/>
          <p:nvPr/>
        </p:nvSpPr>
        <p:spPr>
          <a:xfrm>
            <a:off x="6785798" y="2792000"/>
            <a:ext cx="1696196" cy="461665"/>
          </a:xfrm>
          <a:prstGeom prst="rect">
            <a:avLst/>
          </a:prstGeom>
          <a:noFill/>
        </p:spPr>
        <p:txBody>
          <a:bodyPr wrap="square" rtlCol="0">
            <a:spAutoFit/>
          </a:bodyPr>
          <a:lstStyle/>
          <a:p>
            <a:pPr algn="ctr"/>
            <a:r>
              <a:rPr lang="en-US" sz="2400" dirty="0" smtClean="0">
                <a:solidFill>
                  <a:prstClr val="white"/>
                </a:solidFill>
                <a:latin typeface="Lucida Sans" panose="020B0602030504020204" pitchFamily="34" charset="0"/>
              </a:rPr>
              <a:t>June 17</a:t>
            </a:r>
            <a:endParaRPr lang="en-US" sz="2400" dirty="0">
              <a:solidFill>
                <a:prstClr val="white"/>
              </a:solidFill>
              <a:latin typeface="Lucida Sans" panose="020B0602030504020204" pitchFamily="34" charset="0"/>
            </a:endParaRPr>
          </a:p>
        </p:txBody>
      </p:sp>
      <p:sp>
        <p:nvSpPr>
          <p:cNvPr id="23" name="TextBox 22"/>
          <p:cNvSpPr txBox="1"/>
          <p:nvPr/>
        </p:nvSpPr>
        <p:spPr>
          <a:xfrm>
            <a:off x="4434242" y="5974354"/>
            <a:ext cx="2061251" cy="400110"/>
          </a:xfrm>
          <a:prstGeom prst="rect">
            <a:avLst/>
          </a:prstGeom>
          <a:noFill/>
        </p:spPr>
        <p:txBody>
          <a:bodyPr wrap="square" rtlCol="0">
            <a:spAutoFit/>
          </a:bodyPr>
          <a:lstStyle/>
          <a:p>
            <a:pPr algn="ctr"/>
            <a:r>
              <a:rPr lang="en-US" sz="2000" dirty="0">
                <a:solidFill>
                  <a:prstClr val="white"/>
                </a:solidFill>
                <a:latin typeface="Lucida Sans" panose="020B0602030504020204" pitchFamily="34" charset="0"/>
              </a:rPr>
              <a:t>3</a:t>
            </a:r>
            <a:r>
              <a:rPr lang="en-US" sz="2000" dirty="0" smtClean="0">
                <a:solidFill>
                  <a:prstClr val="white"/>
                </a:solidFill>
                <a:latin typeface="Lucida Sans" panose="020B0602030504020204" pitchFamily="34" charset="0"/>
              </a:rPr>
              <a:t>  0  1  0  0  0</a:t>
            </a:r>
            <a:endParaRPr lang="en-US" sz="2000" dirty="0">
              <a:solidFill>
                <a:prstClr val="white"/>
              </a:solidFill>
              <a:latin typeface="Lucida Sans" panose="020B0602030504020204" pitchFamily="34" charset="0"/>
            </a:endParaRPr>
          </a:p>
        </p:txBody>
      </p:sp>
      <p:sp>
        <p:nvSpPr>
          <p:cNvPr id="24" name="TextBox 23"/>
          <p:cNvSpPr txBox="1"/>
          <p:nvPr/>
        </p:nvSpPr>
        <p:spPr>
          <a:xfrm>
            <a:off x="5039276" y="5416818"/>
            <a:ext cx="1061127"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2015</a:t>
            </a:r>
            <a:endParaRPr lang="en-US" sz="2000" dirty="0">
              <a:solidFill>
                <a:prstClr val="white"/>
              </a:solidFill>
              <a:latin typeface="Lucida Sans" panose="020B0602030504020204" pitchFamily="34" charset="0"/>
            </a:endParaRPr>
          </a:p>
        </p:txBody>
      </p:sp>
      <p:sp>
        <p:nvSpPr>
          <p:cNvPr id="25" name="TextBox 24"/>
          <p:cNvSpPr txBox="1"/>
          <p:nvPr/>
        </p:nvSpPr>
        <p:spPr>
          <a:xfrm>
            <a:off x="6603270" y="5971507"/>
            <a:ext cx="2061251"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0  0  3  </a:t>
            </a:r>
            <a:r>
              <a:rPr lang="en-US" sz="2000" dirty="0">
                <a:solidFill>
                  <a:prstClr val="white"/>
                </a:solidFill>
                <a:latin typeface="Lucida Sans" panose="020B0602030504020204" pitchFamily="34" charset="0"/>
              </a:rPr>
              <a:t>7</a:t>
            </a:r>
            <a:r>
              <a:rPr lang="en-US" sz="2000" dirty="0" smtClean="0">
                <a:solidFill>
                  <a:prstClr val="white"/>
                </a:solidFill>
                <a:latin typeface="Lucida Sans" panose="020B0602030504020204" pitchFamily="34" charset="0"/>
              </a:rPr>
              <a:t>  0  4</a:t>
            </a:r>
          </a:p>
        </p:txBody>
      </p:sp>
      <p:sp>
        <p:nvSpPr>
          <p:cNvPr id="26" name="TextBox 25"/>
          <p:cNvSpPr txBox="1"/>
          <p:nvPr/>
        </p:nvSpPr>
        <p:spPr>
          <a:xfrm>
            <a:off x="6995553" y="5416818"/>
            <a:ext cx="1061127"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2016</a:t>
            </a:r>
            <a:endParaRPr lang="en-US" sz="2000" dirty="0">
              <a:solidFill>
                <a:prstClr val="white"/>
              </a:solidFill>
              <a:latin typeface="Lucida Sans" panose="020B0602030504020204" pitchFamily="34" charset="0"/>
            </a:endParaRPr>
          </a:p>
        </p:txBody>
      </p:sp>
      <p:sp>
        <p:nvSpPr>
          <p:cNvPr id="27" name="TextBox 26"/>
          <p:cNvSpPr txBox="1"/>
          <p:nvPr/>
        </p:nvSpPr>
        <p:spPr>
          <a:xfrm>
            <a:off x="1862511" y="5971507"/>
            <a:ext cx="2257072" cy="400110"/>
          </a:xfrm>
          <a:prstGeom prst="rect">
            <a:avLst/>
          </a:prstGeom>
          <a:noFill/>
        </p:spPr>
        <p:txBody>
          <a:bodyPr wrap="square" rtlCol="0">
            <a:spAutoFit/>
          </a:bodyPr>
          <a:lstStyle/>
          <a:p>
            <a:r>
              <a:rPr lang="en-US" sz="2000" dirty="0" smtClean="0">
                <a:solidFill>
                  <a:prstClr val="white"/>
                </a:solidFill>
                <a:latin typeface="Lucida Sans" panose="020B0602030504020204" pitchFamily="34" charset="0"/>
              </a:rPr>
              <a:t>Count History:</a:t>
            </a:r>
            <a:endParaRPr lang="en-US" sz="2000" dirty="0">
              <a:solidFill>
                <a:prstClr val="white"/>
              </a:solidFill>
              <a:latin typeface="Lucida Sans" panose="020B0602030504020204" pitchFamily="34" charset="0"/>
            </a:endParaRPr>
          </a:p>
        </p:txBody>
      </p:sp>
      <p:sp>
        <p:nvSpPr>
          <p:cNvPr id="32" name="TextBox 31"/>
          <p:cNvSpPr txBox="1"/>
          <p:nvPr/>
        </p:nvSpPr>
        <p:spPr>
          <a:xfrm>
            <a:off x="4922149" y="1585928"/>
            <a:ext cx="1271074" cy="400110"/>
          </a:xfrm>
          <a:prstGeom prst="rect">
            <a:avLst/>
          </a:prstGeom>
          <a:noFill/>
        </p:spPr>
        <p:txBody>
          <a:bodyPr wrap="square" rtlCol="0">
            <a:spAutoFit/>
          </a:bodyPr>
          <a:lstStyle/>
          <a:p>
            <a:pPr algn="ctr"/>
            <a:r>
              <a:rPr lang="en-US" sz="2000" dirty="0">
                <a:solidFill>
                  <a:prstClr val="white"/>
                </a:solidFill>
                <a:latin typeface="Lucida Sans" panose="020B0602030504020204" pitchFamily="34" charset="0"/>
              </a:rPr>
              <a:t>3</a:t>
            </a:r>
            <a:r>
              <a:rPr lang="en-US" sz="2000" dirty="0" smtClean="0">
                <a:solidFill>
                  <a:prstClr val="white"/>
                </a:solidFill>
                <a:latin typeface="Lucida Sans" panose="020B0602030504020204" pitchFamily="34" charset="0"/>
              </a:rPr>
              <a:t>  0  1</a:t>
            </a:r>
            <a:endParaRPr lang="en-US" sz="2000" dirty="0">
              <a:solidFill>
                <a:prstClr val="white"/>
              </a:solidFill>
              <a:latin typeface="Lucida Sans" panose="020B0602030504020204" pitchFamily="34" charset="0"/>
            </a:endParaRPr>
          </a:p>
        </p:txBody>
      </p:sp>
      <p:sp>
        <p:nvSpPr>
          <p:cNvPr id="33" name="TextBox 32"/>
          <p:cNvSpPr txBox="1"/>
          <p:nvPr/>
        </p:nvSpPr>
        <p:spPr>
          <a:xfrm>
            <a:off x="4934303" y="3534825"/>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0  0  3</a:t>
            </a:r>
            <a:endParaRPr lang="en-US" sz="2000" dirty="0">
              <a:solidFill>
                <a:prstClr val="white"/>
              </a:solidFill>
              <a:latin typeface="Lucida Sans" panose="020B0602030504020204" pitchFamily="34" charset="0"/>
            </a:endParaRPr>
          </a:p>
        </p:txBody>
      </p:sp>
      <p:sp>
        <p:nvSpPr>
          <p:cNvPr id="34" name="TextBox 33"/>
          <p:cNvSpPr txBox="1"/>
          <p:nvPr/>
        </p:nvSpPr>
        <p:spPr>
          <a:xfrm>
            <a:off x="6890580" y="1594490"/>
            <a:ext cx="1271074" cy="400110"/>
          </a:xfrm>
          <a:prstGeom prst="rect">
            <a:avLst/>
          </a:prstGeom>
          <a:noFill/>
        </p:spPr>
        <p:txBody>
          <a:bodyPr wrap="square" rtlCol="0">
            <a:spAutoFit/>
          </a:bodyPr>
          <a:lstStyle/>
          <a:p>
            <a:pPr algn="ctr"/>
            <a:r>
              <a:rPr lang="en-US" sz="2000" dirty="0" smtClean="0">
                <a:solidFill>
                  <a:prstClr val="white"/>
                </a:solidFill>
                <a:latin typeface="Lucida Sans" panose="020B0602030504020204" pitchFamily="34" charset="0"/>
              </a:rPr>
              <a:t>0  0  0</a:t>
            </a:r>
            <a:endParaRPr lang="en-US" sz="2000" dirty="0">
              <a:solidFill>
                <a:prstClr val="white"/>
              </a:solidFill>
              <a:latin typeface="Lucida Sans" panose="020B0602030504020204" pitchFamily="34" charset="0"/>
            </a:endParaRPr>
          </a:p>
        </p:txBody>
      </p:sp>
      <p:sp>
        <p:nvSpPr>
          <p:cNvPr id="35" name="TextBox 34"/>
          <p:cNvSpPr txBox="1"/>
          <p:nvPr/>
        </p:nvSpPr>
        <p:spPr>
          <a:xfrm>
            <a:off x="6890580" y="3505654"/>
            <a:ext cx="1271074" cy="400110"/>
          </a:xfrm>
          <a:prstGeom prst="rect">
            <a:avLst/>
          </a:prstGeom>
          <a:noFill/>
        </p:spPr>
        <p:txBody>
          <a:bodyPr wrap="square" rtlCol="0">
            <a:spAutoFit/>
          </a:bodyPr>
          <a:lstStyle/>
          <a:p>
            <a:pPr algn="ctr"/>
            <a:r>
              <a:rPr lang="en-US" sz="2000" dirty="0">
                <a:solidFill>
                  <a:prstClr val="white"/>
                </a:solidFill>
                <a:latin typeface="Lucida Sans" panose="020B0602030504020204" pitchFamily="34" charset="0"/>
              </a:rPr>
              <a:t>7</a:t>
            </a:r>
            <a:r>
              <a:rPr lang="en-US" sz="2000" dirty="0" smtClean="0">
                <a:solidFill>
                  <a:prstClr val="white"/>
                </a:solidFill>
                <a:latin typeface="Lucida Sans" panose="020B0602030504020204" pitchFamily="34" charset="0"/>
              </a:rPr>
              <a:t>  0  4</a:t>
            </a:r>
            <a:endParaRPr lang="en-US" sz="2000" dirty="0">
              <a:solidFill>
                <a:prstClr val="white"/>
              </a:solidFill>
              <a:latin typeface="Lucida Sans" panose="020B0602030504020204" pitchFamily="34" charset="0"/>
            </a:endParaRPr>
          </a:p>
        </p:txBody>
      </p:sp>
      <p:sp>
        <p:nvSpPr>
          <p:cNvPr id="19" name="TextBox 18"/>
          <p:cNvSpPr txBox="1"/>
          <p:nvPr/>
        </p:nvSpPr>
        <p:spPr>
          <a:xfrm>
            <a:off x="764806" y="390523"/>
            <a:ext cx="3159493" cy="707886"/>
          </a:xfrm>
          <a:prstGeom prst="rect">
            <a:avLst/>
          </a:prstGeom>
          <a:noFill/>
        </p:spPr>
        <p:txBody>
          <a:bodyPr wrap="square" rtlCol="0">
            <a:spAutoFit/>
          </a:bodyPr>
          <a:lstStyle/>
          <a:p>
            <a:r>
              <a:rPr lang="en-US" sz="4000" dirty="0" smtClean="0">
                <a:solidFill>
                  <a:prstClr val="white"/>
                </a:solidFill>
                <a:latin typeface="Lucida Sans" panose="020B0602030504020204" pitchFamily="34" charset="0"/>
              </a:rPr>
              <a:t>Abundance</a:t>
            </a:r>
            <a:endParaRPr lang="en-US" sz="40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38609836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91440" y="343206"/>
            <a:ext cx="5246370"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Surveys : Birds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1177447" y="1782732"/>
            <a:ext cx="4926107"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Point Counts</a:t>
            </a:r>
            <a:endParaRPr lang="en-US" sz="32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1177447" y="4348839"/>
            <a:ext cx="8581795"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2x per plot, per year, 2015 - 2016</a:t>
            </a:r>
            <a:endParaRPr lang="en-US" sz="32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1177447" y="3093979"/>
            <a:ext cx="7341908"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3, 3-minute intervals per count</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185928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91439" y="343206"/>
            <a:ext cx="8551519" cy="1446550"/>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Surveys : Invertebrates and Snakes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1177447" y="2423893"/>
            <a:ext cx="6989523"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Targeted wandering transects</a:t>
            </a:r>
            <a:endParaRPr lang="en-US" sz="32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1177447" y="4982977"/>
            <a:ext cx="8581795" cy="1077218"/>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At least 2x per plot, per year, </a:t>
            </a:r>
          </a:p>
          <a:p>
            <a:r>
              <a:rPr lang="en-US" sz="3200" dirty="0" smtClean="0">
                <a:solidFill>
                  <a:schemeClr val="bg1"/>
                </a:solidFill>
                <a:latin typeface="Lucida Sans" panose="020B0602030504020204" pitchFamily="34" charset="0"/>
                <a:cs typeface="Arial" panose="020B0604020202020204" pitchFamily="34" charset="0"/>
              </a:rPr>
              <a:t>2015 - 2016</a:t>
            </a:r>
            <a:endParaRPr lang="en-US" sz="32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1177447" y="3703435"/>
            <a:ext cx="7341908"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3 timed intervals per count</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40315305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34238" y="201792"/>
            <a:ext cx="8551519"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Surveys : Habitat Variables</a:t>
            </a:r>
            <a:endParaRPr lang="en-US" sz="4400" dirty="0">
              <a:solidFill>
                <a:schemeClr val="bg1"/>
              </a:solidFill>
              <a:latin typeface="Lucida Sans" panose="020B0602030504020204" pitchFamily="34" charset="0"/>
              <a:cs typeface="Arial" panose="020B0604020202020204" pitchFamily="34" charset="0"/>
            </a:endParaRPr>
          </a:p>
        </p:txBody>
      </p:sp>
      <p:grpSp>
        <p:nvGrpSpPr>
          <p:cNvPr id="6" name="Group 5"/>
          <p:cNvGrpSpPr/>
          <p:nvPr/>
        </p:nvGrpSpPr>
        <p:grpSpPr>
          <a:xfrm>
            <a:off x="637761" y="2356367"/>
            <a:ext cx="3094995" cy="3092455"/>
            <a:chOff x="1191987" y="4084444"/>
            <a:chExt cx="2084661" cy="215744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987" y="4084444"/>
              <a:ext cx="2084661" cy="2157442"/>
            </a:xfrm>
            <a:prstGeom prst="rect">
              <a:avLst/>
            </a:prstGeom>
          </p:spPr>
        </p:pic>
        <p:sp>
          <p:nvSpPr>
            <p:cNvPr id="8" name="Oval 7"/>
            <p:cNvSpPr/>
            <p:nvPr/>
          </p:nvSpPr>
          <p:spPr>
            <a:xfrm>
              <a:off x="2190750" y="5139352"/>
              <a:ext cx="61911" cy="6606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57350" y="4582139"/>
              <a:ext cx="61911" cy="6606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734391" y="4585135"/>
              <a:ext cx="61911" cy="6606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64492" y="5691494"/>
              <a:ext cx="61911" cy="6606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58205" y="5724525"/>
              <a:ext cx="61911" cy="6606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4384111" y="1771592"/>
            <a:ext cx="3670126"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3-5 sites per plot</a:t>
            </a:r>
            <a:endParaRPr lang="en-US" sz="3200" dirty="0">
              <a:solidFill>
                <a:schemeClr val="bg1"/>
              </a:solidFill>
              <a:latin typeface="Lucida Sans" panose="020B0602030504020204" pitchFamily="34" charset="0"/>
              <a:cs typeface="Arial" panose="020B0604020202020204" pitchFamily="34" charset="0"/>
            </a:endParaRPr>
          </a:p>
        </p:txBody>
      </p:sp>
      <p:sp>
        <p:nvSpPr>
          <p:cNvPr id="14" name="TextBox 13"/>
          <p:cNvSpPr txBox="1"/>
          <p:nvPr/>
        </p:nvSpPr>
        <p:spPr>
          <a:xfrm>
            <a:off x="4423658" y="3069758"/>
            <a:ext cx="3670126" cy="584775"/>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1m radius</a:t>
            </a:r>
            <a:endParaRPr lang="en-US" sz="3200" dirty="0">
              <a:solidFill>
                <a:schemeClr val="bg1"/>
              </a:solidFill>
              <a:latin typeface="Lucida Sans" panose="020B0602030504020204" pitchFamily="34" charset="0"/>
              <a:cs typeface="Arial" panose="020B0604020202020204" pitchFamily="34" charset="0"/>
            </a:endParaRPr>
          </a:p>
        </p:txBody>
      </p:sp>
      <p:sp>
        <p:nvSpPr>
          <p:cNvPr id="15" name="TextBox 14"/>
          <p:cNvSpPr txBox="1"/>
          <p:nvPr/>
        </p:nvSpPr>
        <p:spPr>
          <a:xfrm>
            <a:off x="4434261" y="4265181"/>
            <a:ext cx="4321432" cy="1077218"/>
          </a:xfrm>
          <a:prstGeom prst="rect">
            <a:avLst/>
          </a:prstGeom>
          <a:noFill/>
        </p:spPr>
        <p:txBody>
          <a:bodyPr wrap="square" rtlCol="0">
            <a:spAutoFit/>
          </a:bodyPr>
          <a:lstStyle/>
          <a:p>
            <a:r>
              <a:rPr lang="en-US" sz="3200" dirty="0" smtClean="0">
                <a:solidFill>
                  <a:schemeClr val="bg1"/>
                </a:solidFill>
                <a:latin typeface="Lucida Sans" panose="020B0602030504020204" pitchFamily="34" charset="0"/>
                <a:cs typeface="Arial" panose="020B0604020202020204" pitchFamily="34" charset="0"/>
              </a:rPr>
              <a:t>Averaged over entire plot</a:t>
            </a:r>
            <a:endParaRPr lang="en-US" sz="32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6357032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42584" y="276948"/>
            <a:ext cx="3566161"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Analysis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751562" y="1653341"/>
            <a:ext cx="7089732"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N-mixture models 		</a:t>
            </a:r>
            <a:r>
              <a:rPr lang="en-US" dirty="0" smtClean="0">
                <a:solidFill>
                  <a:schemeClr val="bg1"/>
                </a:solidFill>
                <a:latin typeface="Lucida Sans" panose="020B0602030504020204" pitchFamily="34" charset="0"/>
                <a:cs typeface="Arial" panose="020B0604020202020204" pitchFamily="34" charset="0"/>
              </a:rPr>
              <a:t>(</a:t>
            </a:r>
            <a:r>
              <a:rPr lang="en-US" dirty="0" err="1" smtClean="0">
                <a:solidFill>
                  <a:schemeClr val="bg1"/>
                </a:solidFill>
                <a:latin typeface="Lucida Sans" panose="020B0602030504020204" pitchFamily="34" charset="0"/>
                <a:cs typeface="Arial" panose="020B0604020202020204" pitchFamily="34" charset="0"/>
              </a:rPr>
              <a:t>Royle</a:t>
            </a:r>
            <a:r>
              <a:rPr lang="en-US" dirty="0" smtClean="0">
                <a:solidFill>
                  <a:schemeClr val="bg1"/>
                </a:solidFill>
                <a:latin typeface="Lucida Sans" panose="020B0602030504020204" pitchFamily="34" charset="0"/>
                <a:cs typeface="Arial" panose="020B0604020202020204" pitchFamily="34" charset="0"/>
              </a:rPr>
              <a:t> 2004)</a:t>
            </a:r>
            <a:endParaRPr lang="en-US"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751561" y="3045818"/>
            <a:ext cx="796655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Open population	</a:t>
            </a:r>
            <a:r>
              <a:rPr lang="en-US" dirty="0" smtClean="0">
                <a:solidFill>
                  <a:schemeClr val="bg1"/>
                </a:solidFill>
                <a:latin typeface="Lucida Sans" panose="020B0602030504020204" pitchFamily="34" charset="0"/>
                <a:cs typeface="Arial" panose="020B0604020202020204" pitchFamily="34" charset="0"/>
              </a:rPr>
              <a:t>(</a:t>
            </a:r>
            <a:r>
              <a:rPr lang="en-US" dirty="0" err="1" smtClean="0">
                <a:solidFill>
                  <a:schemeClr val="bg1"/>
                </a:solidFill>
                <a:latin typeface="Lucida Sans" panose="020B0602030504020204" pitchFamily="34" charset="0"/>
                <a:cs typeface="Arial" panose="020B0604020202020204" pitchFamily="34" charset="0"/>
              </a:rPr>
              <a:t>Dail</a:t>
            </a:r>
            <a:r>
              <a:rPr lang="en-US" dirty="0" smtClean="0">
                <a:solidFill>
                  <a:schemeClr val="bg1"/>
                </a:solidFill>
                <a:latin typeface="Lucida Sans" panose="020B0602030504020204" pitchFamily="34" charset="0"/>
                <a:cs typeface="Arial" panose="020B0604020202020204" pitchFamily="34" charset="0"/>
              </a:rPr>
              <a:t> and Madsen 2011)</a:t>
            </a:r>
            <a:endParaRPr lang="en-US"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751561" y="4563555"/>
            <a:ext cx="7966553" cy="1077218"/>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Other distributions </a:t>
            </a:r>
            <a:r>
              <a:rPr lang="en-US" dirty="0" smtClean="0">
                <a:solidFill>
                  <a:schemeClr val="bg1"/>
                </a:solidFill>
                <a:latin typeface="Lucida Sans" panose="020B0602030504020204" pitchFamily="34" charset="0"/>
                <a:cs typeface="Arial" panose="020B0604020202020204" pitchFamily="34" charset="0"/>
              </a:rPr>
              <a:t>(Hostetler and Chandler 2015)</a:t>
            </a:r>
          </a:p>
          <a:p>
            <a:r>
              <a:rPr lang="en-US" sz="2800" dirty="0" smtClean="0">
                <a:solidFill>
                  <a:schemeClr val="bg1"/>
                </a:solidFill>
                <a:latin typeface="Lucida Sans" panose="020B0602030504020204" pitchFamily="34" charset="0"/>
                <a:cs typeface="Arial" panose="020B0604020202020204" pitchFamily="34" charset="0"/>
              </a:rPr>
              <a:t>	(excess zeroes)</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5622902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08556" y="226844"/>
            <a:ext cx="9052561"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N-mixture model assumptions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751562" y="1653341"/>
            <a:ext cx="7089732"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Population closure</a:t>
            </a:r>
            <a:endParaRPr lang="en-US"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751559" y="3108448"/>
            <a:ext cx="796655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Constant detection probability</a:t>
            </a:r>
            <a:endParaRPr lang="en-US"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751561" y="4563555"/>
            <a:ext cx="8392439" cy="1200329"/>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Counts are binomial random variables</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1224490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42584" y="276948"/>
            <a:ext cx="4893920"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Analysis</a:t>
            </a:r>
            <a:endParaRPr lang="en-US" sz="44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715236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42584" y="276948"/>
            <a:ext cx="4893920"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Analysis: Birds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751560" y="1640619"/>
            <a:ext cx="752814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Package unmarked in Program R</a:t>
            </a:r>
            <a:endParaRPr lang="en-US"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751559" y="3006440"/>
            <a:ext cx="7966553" cy="1200329"/>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Single variable N-mixture Abundance Models</a:t>
            </a:r>
            <a:endParaRPr lang="en-US"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751558" y="4926259"/>
            <a:ext cx="7966553" cy="1200329"/>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Supported covariates included in a final multi-variate model</a:t>
            </a:r>
            <a:endParaRPr lang="en-US"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9799892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42584" y="276948"/>
            <a:ext cx="4893920"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Analysis: Snakes</a:t>
            </a:r>
            <a:endParaRPr lang="en-US" sz="44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776611" y="2956336"/>
            <a:ext cx="796655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Insufficient data for analysis</a:t>
            </a:r>
            <a:endParaRPr lang="en-US"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40540127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40" y="-158750"/>
            <a:ext cx="12474222" cy="7016750"/>
          </a:xfrm>
          <a:prstGeom prst="rect">
            <a:avLst/>
          </a:prstGeom>
        </p:spPr>
      </p:pic>
    </p:spTree>
    <p:extLst>
      <p:ext uri="{BB962C8B-B14F-4D97-AF65-F5344CB8AC3E}">
        <p14:creationId xmlns:p14="http://schemas.microsoft.com/office/powerpoint/2010/main" val="35912732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42584" y="276948"/>
            <a:ext cx="6898084"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Analysis: Invertebrates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751560" y="1640619"/>
            <a:ext cx="752814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Package unmarked in Program R</a:t>
            </a:r>
            <a:endParaRPr lang="en-US"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751559" y="3006440"/>
            <a:ext cx="7966553" cy="1200329"/>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Single variable N-mixture Abundance Models</a:t>
            </a:r>
            <a:endParaRPr lang="en-US"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751559" y="4926259"/>
            <a:ext cx="796655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Single variable occupancy models</a:t>
            </a:r>
            <a:endParaRPr lang="en-US"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7705322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42584" y="276948"/>
            <a:ext cx="6898084"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Analysis: Invertebrates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751560" y="1640619"/>
            <a:ext cx="752814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Assumption violations:</a:t>
            </a:r>
            <a:endParaRPr lang="en-US"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1603331" y="3226596"/>
            <a:ext cx="7089732"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Population closure</a:t>
            </a:r>
            <a:endParaRPr lang="en-US" dirty="0">
              <a:solidFill>
                <a:schemeClr val="bg1"/>
              </a:solidFill>
              <a:latin typeface="Lucida Sans" panose="020B0602030504020204" pitchFamily="34" charset="0"/>
              <a:cs typeface="Arial" panose="020B0604020202020204" pitchFamily="34" charset="0"/>
            </a:endParaRPr>
          </a:p>
        </p:txBody>
      </p:sp>
      <p:sp>
        <p:nvSpPr>
          <p:cNvPr id="8" name="TextBox 7"/>
          <p:cNvSpPr txBox="1"/>
          <p:nvPr/>
        </p:nvSpPr>
        <p:spPr>
          <a:xfrm>
            <a:off x="1603328" y="4681703"/>
            <a:ext cx="796655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Constant detection probability</a:t>
            </a:r>
            <a:endParaRPr lang="en-US"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6364847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42584" y="276948"/>
            <a:ext cx="6898084"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Analysis: Invertebrates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751560" y="1640619"/>
            <a:ext cx="752814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Bayesian methodology, </a:t>
            </a:r>
            <a:r>
              <a:rPr lang="en-US" sz="3600" dirty="0" err="1" smtClean="0">
                <a:solidFill>
                  <a:schemeClr val="bg1"/>
                </a:solidFill>
                <a:latin typeface="Lucida Sans" panose="020B0602030504020204" pitchFamily="34" charset="0"/>
                <a:cs typeface="Arial" panose="020B0604020202020204" pitchFamily="34" charset="0"/>
              </a:rPr>
              <a:t>jagsUI</a:t>
            </a:r>
            <a:r>
              <a:rPr lang="en-US" sz="3600" dirty="0" smtClean="0">
                <a:solidFill>
                  <a:schemeClr val="bg1"/>
                </a:solidFill>
                <a:latin typeface="Lucida Sans" panose="020B0602030504020204" pitchFamily="34" charset="0"/>
                <a:cs typeface="Arial" panose="020B0604020202020204" pitchFamily="34" charset="0"/>
              </a:rPr>
              <a:t>:</a:t>
            </a:r>
            <a:endParaRPr lang="en-US"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1603328" y="2794811"/>
            <a:ext cx="7089732"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Population closure</a:t>
            </a:r>
            <a:endParaRPr lang="en-US" dirty="0">
              <a:solidFill>
                <a:schemeClr val="bg1"/>
              </a:solidFill>
              <a:latin typeface="Lucida Sans" panose="020B0602030504020204" pitchFamily="34" charset="0"/>
              <a:cs typeface="Arial" panose="020B0604020202020204" pitchFamily="34" charset="0"/>
            </a:endParaRPr>
          </a:p>
        </p:txBody>
      </p:sp>
      <p:sp>
        <p:nvSpPr>
          <p:cNvPr id="8" name="TextBox 7"/>
          <p:cNvSpPr txBox="1"/>
          <p:nvPr/>
        </p:nvSpPr>
        <p:spPr>
          <a:xfrm>
            <a:off x="2354891" y="3949003"/>
            <a:ext cx="6438380" cy="1384995"/>
          </a:xfrm>
          <a:prstGeom prst="rect">
            <a:avLst/>
          </a:prstGeom>
          <a:noFill/>
        </p:spPr>
        <p:txBody>
          <a:bodyPr wrap="square" rtlCol="0">
            <a:spAutoFit/>
          </a:bodyPr>
          <a:lstStyle/>
          <a:p>
            <a:r>
              <a:rPr lang="en-US" sz="2800" dirty="0">
                <a:solidFill>
                  <a:schemeClr val="bg1"/>
                </a:solidFill>
                <a:latin typeface="Lucida Sans" panose="020B0602030504020204" pitchFamily="34" charset="0"/>
                <a:cs typeface="Arial" panose="020B0604020202020204" pitchFamily="34" charset="0"/>
              </a:rPr>
              <a:t>P</a:t>
            </a:r>
            <a:r>
              <a:rPr lang="en-US" sz="2800" dirty="0" smtClean="0">
                <a:solidFill>
                  <a:schemeClr val="bg1"/>
                </a:solidFill>
                <a:latin typeface="Lucida Sans" panose="020B0602030504020204" pitchFamily="34" charset="0"/>
                <a:cs typeface="Arial" panose="020B0604020202020204" pitchFamily="34" charset="0"/>
              </a:rPr>
              <a:t>lot-level mean abundance, subsequent abundance was variable with random error</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5823709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42584" y="276948"/>
            <a:ext cx="6898084"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Analysis: Invertebrates</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751560" y="1640619"/>
            <a:ext cx="7528143"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Bayesian methodology, </a:t>
            </a:r>
            <a:r>
              <a:rPr lang="en-US" sz="3600" dirty="0" err="1" smtClean="0">
                <a:solidFill>
                  <a:schemeClr val="bg1"/>
                </a:solidFill>
                <a:latin typeface="Lucida Sans" panose="020B0602030504020204" pitchFamily="34" charset="0"/>
                <a:cs typeface="Arial" panose="020B0604020202020204" pitchFamily="34" charset="0"/>
              </a:rPr>
              <a:t>jagsUI</a:t>
            </a:r>
            <a:r>
              <a:rPr lang="en-US" sz="3600" dirty="0" smtClean="0">
                <a:solidFill>
                  <a:schemeClr val="bg1"/>
                </a:solidFill>
                <a:latin typeface="Lucida Sans" panose="020B0602030504020204" pitchFamily="34" charset="0"/>
                <a:cs typeface="Arial" panose="020B0604020202020204" pitchFamily="34" charset="0"/>
              </a:rPr>
              <a:t>:</a:t>
            </a:r>
            <a:endParaRPr lang="en-US"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1603328" y="2794811"/>
            <a:ext cx="7089732" cy="646331"/>
          </a:xfrm>
          <a:prstGeom prst="rect">
            <a:avLst/>
          </a:prstGeom>
          <a:noFill/>
        </p:spPr>
        <p:txBody>
          <a:bodyPr wrap="square" rtlCol="0">
            <a:spAutoFit/>
          </a:bodyPr>
          <a:lstStyle/>
          <a:p>
            <a:r>
              <a:rPr lang="en-US" sz="3600" dirty="0" smtClean="0">
                <a:solidFill>
                  <a:schemeClr val="bg1"/>
                </a:solidFill>
                <a:latin typeface="Lucida Sans" panose="020B0602030504020204" pitchFamily="34" charset="0"/>
                <a:cs typeface="Arial" panose="020B0604020202020204" pitchFamily="34" charset="0"/>
              </a:rPr>
              <a:t>Detection probability</a:t>
            </a:r>
            <a:endParaRPr lang="en-US" dirty="0">
              <a:solidFill>
                <a:schemeClr val="bg1"/>
              </a:solidFill>
              <a:latin typeface="Lucida Sans" panose="020B0602030504020204" pitchFamily="34" charset="0"/>
              <a:cs typeface="Arial" panose="020B0604020202020204" pitchFamily="34" charset="0"/>
            </a:endParaRPr>
          </a:p>
        </p:txBody>
      </p:sp>
      <p:sp>
        <p:nvSpPr>
          <p:cNvPr id="8" name="TextBox 7"/>
          <p:cNvSpPr txBox="1"/>
          <p:nvPr/>
        </p:nvSpPr>
        <p:spPr>
          <a:xfrm>
            <a:off x="2354891" y="3949003"/>
            <a:ext cx="6438380" cy="1384995"/>
          </a:xfrm>
          <a:prstGeom prst="rect">
            <a:avLst/>
          </a:prstGeom>
          <a:noFill/>
        </p:spPr>
        <p:txBody>
          <a:bodyPr wrap="square" rtlCol="0">
            <a:spAutoFit/>
          </a:bodyPr>
          <a:lstStyle/>
          <a:p>
            <a:r>
              <a:rPr lang="en-US" sz="2800" dirty="0" smtClean="0">
                <a:solidFill>
                  <a:schemeClr val="bg1"/>
                </a:solidFill>
                <a:latin typeface="Lucida Sans" panose="020B0602030504020204" pitchFamily="34" charset="0"/>
                <a:cs typeface="Arial" panose="020B0604020202020204" pitchFamily="34" charset="0"/>
              </a:rPr>
              <a:t>Beta-binomial distribution to allow detection to vary by plot, survey, and survey replicate</a:t>
            </a:r>
            <a:endParaRPr lang="en-US" sz="28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4768515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8" y="364630"/>
            <a:ext cx="7266562"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a:t>
            </a:r>
            <a:endParaRPr lang="en-US" sz="44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9870552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8" y="364630"/>
            <a:ext cx="7266562"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 Lark Sparrow</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692688" y="1640815"/>
            <a:ext cx="7266562"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Detected in 18 of 59 plots</a:t>
            </a:r>
            <a:endParaRPr lang="en-US" sz="36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8264182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8" y="364630"/>
            <a:ext cx="6246731"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 Lark Sparrow</a:t>
            </a:r>
            <a:endParaRPr lang="en-US" sz="4400" dirty="0">
              <a:solidFill>
                <a:schemeClr val="bg1"/>
              </a:solidFill>
              <a:latin typeface="Lucida Sans" panose="020B0602030504020204" pitchFamily="34" charset="0"/>
              <a:cs typeface="Arial" panose="020B0604020202020204" pitchFamily="34"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828711" y="1317844"/>
            <a:ext cx="7476046" cy="5170638"/>
          </a:xfrm>
          <a:prstGeom prst="rect">
            <a:avLst/>
          </a:prstGeom>
        </p:spPr>
      </p:pic>
    </p:spTree>
    <p:extLst>
      <p:ext uri="{BB962C8B-B14F-4D97-AF65-F5344CB8AC3E}">
        <p14:creationId xmlns:p14="http://schemas.microsoft.com/office/powerpoint/2010/main" val="28971760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8" y="364630"/>
            <a:ext cx="6246731"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 Lark Sparrow</a:t>
            </a:r>
            <a:endParaRPr lang="en-US" sz="4400" dirty="0">
              <a:solidFill>
                <a:schemeClr val="bg1"/>
              </a:solidFill>
              <a:latin typeface="Lucida Sans" panose="020B0602030504020204" pitchFamily="34" charset="0"/>
              <a:cs typeface="Arial" panose="020B0604020202020204" pitchFamily="34"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80181" y="1405527"/>
            <a:ext cx="6761112" cy="5020325"/>
          </a:xfrm>
          <a:prstGeom prst="rect">
            <a:avLst/>
          </a:prstGeom>
        </p:spPr>
      </p:pic>
    </p:spTree>
    <p:extLst>
      <p:ext uri="{BB962C8B-B14F-4D97-AF65-F5344CB8AC3E}">
        <p14:creationId xmlns:p14="http://schemas.microsoft.com/office/powerpoint/2010/main" val="26049862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8" y="364630"/>
            <a:ext cx="7266562"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 Eastern Towhee</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692688" y="1640815"/>
            <a:ext cx="7266562"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Detected in 58 of 59 plots</a:t>
            </a:r>
            <a:endParaRPr lang="en-US" sz="36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10952043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8" y="364630"/>
            <a:ext cx="7336496"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 Eastern Towhee</a:t>
            </a:r>
            <a:endParaRPr lang="en-US" sz="4400" dirty="0">
              <a:solidFill>
                <a:schemeClr val="bg1"/>
              </a:solidFill>
              <a:latin typeface="Lucida Sans" panose="020B0602030504020204" pitchFamily="34" charset="0"/>
              <a:cs typeface="Arial" panose="020B0604020202020204" pitchFamily="34"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275149" y="1484798"/>
            <a:ext cx="6497251" cy="4878423"/>
          </a:xfrm>
          <a:prstGeom prst="rect">
            <a:avLst/>
          </a:prstGeom>
        </p:spPr>
      </p:pic>
    </p:spTree>
    <p:extLst>
      <p:ext uri="{BB962C8B-B14F-4D97-AF65-F5344CB8AC3E}">
        <p14:creationId xmlns:p14="http://schemas.microsoft.com/office/powerpoint/2010/main" val="2681458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216"/>
          <a:stretch/>
        </p:blipFill>
        <p:spPr>
          <a:xfrm>
            <a:off x="1494466" y="302448"/>
            <a:ext cx="6254301" cy="5442570"/>
          </a:xfrm>
          <a:prstGeom prst="rect">
            <a:avLst/>
          </a:prstGeom>
        </p:spPr>
      </p:pic>
      <p:sp>
        <p:nvSpPr>
          <p:cNvPr id="3" name="TextBox 2"/>
          <p:cNvSpPr txBox="1"/>
          <p:nvPr/>
        </p:nvSpPr>
        <p:spPr>
          <a:xfrm>
            <a:off x="193053" y="6027166"/>
            <a:ext cx="8857129" cy="523220"/>
          </a:xfrm>
          <a:prstGeom prst="rect">
            <a:avLst/>
          </a:prstGeom>
          <a:noFill/>
        </p:spPr>
        <p:txBody>
          <a:bodyPr wrap="square" rtlCol="0">
            <a:spAutoFit/>
          </a:bodyPr>
          <a:lstStyle/>
          <a:p>
            <a:pPr algn="ctr"/>
            <a:r>
              <a:rPr lang="en-US" sz="2800" dirty="0" smtClean="0">
                <a:solidFill>
                  <a:schemeClr val="bg1"/>
                </a:solidFill>
                <a:latin typeface="Lucida Sans" panose="020B0602030504020204" pitchFamily="34" charset="0"/>
                <a:cs typeface="Arial" panose="020B0604020202020204" pitchFamily="34" charset="0"/>
              </a:rPr>
              <a:t>~</a:t>
            </a:r>
            <a:r>
              <a:rPr lang="en-US" sz="2800" dirty="0">
                <a:solidFill>
                  <a:schemeClr val="bg1"/>
                </a:solidFill>
                <a:latin typeface="Lucida Sans" panose="020B0602030504020204" pitchFamily="34" charset="0"/>
                <a:cs typeface="Arial" panose="020B0604020202020204" pitchFamily="34" charset="0"/>
              </a:rPr>
              <a:t>12,000,000 </a:t>
            </a:r>
            <a:r>
              <a:rPr lang="en-US" sz="2800" dirty="0" smtClean="0">
                <a:solidFill>
                  <a:schemeClr val="bg1"/>
                </a:solidFill>
                <a:latin typeface="Lucida Sans" panose="020B0602030504020204" pitchFamily="34" charset="0"/>
                <a:cs typeface="Arial" panose="020B0604020202020204" pitchFamily="34" charset="0"/>
              </a:rPr>
              <a:t>ha </a:t>
            </a:r>
            <a:r>
              <a:rPr lang="en-US" sz="2800" dirty="0">
                <a:solidFill>
                  <a:schemeClr val="bg1"/>
                </a:solidFill>
                <a:latin typeface="Lucida Sans" panose="020B0602030504020204" pitchFamily="34" charset="0"/>
                <a:cs typeface="Arial" panose="020B0604020202020204" pitchFamily="34" charset="0"/>
              </a:rPr>
              <a:t>in the Midwest </a:t>
            </a:r>
            <a:r>
              <a:rPr lang="en-US" sz="1600" dirty="0">
                <a:solidFill>
                  <a:schemeClr val="bg1"/>
                </a:solidFill>
                <a:latin typeface="Lucida Sans" panose="020B0602030504020204" pitchFamily="34" charset="0"/>
                <a:cs typeface="Arial" panose="020B0604020202020204" pitchFamily="34" charset="0"/>
              </a:rPr>
              <a:t>(</a:t>
            </a:r>
            <a:r>
              <a:rPr lang="en-US" sz="1600" dirty="0" err="1">
                <a:solidFill>
                  <a:schemeClr val="bg1"/>
                </a:solidFill>
                <a:latin typeface="Lucida Sans" panose="020B0602030504020204" pitchFamily="34" charset="0"/>
                <a:cs typeface="Arial" panose="020B0604020202020204" pitchFamily="34" charset="0"/>
              </a:rPr>
              <a:t>Nuzzo</a:t>
            </a:r>
            <a:r>
              <a:rPr lang="en-US" sz="1600" dirty="0">
                <a:solidFill>
                  <a:schemeClr val="bg1"/>
                </a:solidFill>
                <a:latin typeface="Lucida Sans" panose="020B0602030504020204" pitchFamily="34" charset="0"/>
                <a:cs typeface="Arial" panose="020B0604020202020204" pitchFamily="34" charset="0"/>
              </a:rPr>
              <a:t> 1986)</a:t>
            </a:r>
          </a:p>
        </p:txBody>
      </p:sp>
    </p:spTree>
    <p:extLst>
      <p:ext uri="{BB962C8B-B14F-4D97-AF65-F5344CB8AC3E}">
        <p14:creationId xmlns:p14="http://schemas.microsoft.com/office/powerpoint/2010/main" val="33225690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7" y="364630"/>
            <a:ext cx="7837537"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 Leonard’s Skipper</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692688" y="1640815"/>
            <a:ext cx="7266562"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Detected in 10 of 59 plots</a:t>
            </a:r>
            <a:endParaRPr lang="en-US" sz="36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29059106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7" y="364630"/>
            <a:ext cx="7837537"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 Leonard’s Skipper</a:t>
            </a:r>
            <a:endParaRPr lang="en-US" sz="4400" dirty="0">
              <a:solidFill>
                <a:schemeClr val="bg1"/>
              </a:solidFill>
              <a:latin typeface="Lucida Sans" panose="020B0602030504020204" pitchFamily="34" charset="0"/>
              <a:cs typeface="Arial" panose="020B0604020202020204" pitchFamily="34"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28384" y="1565753"/>
            <a:ext cx="5749446" cy="5123146"/>
          </a:xfrm>
          <a:prstGeom prst="rect">
            <a:avLst/>
          </a:prstGeom>
        </p:spPr>
      </p:pic>
    </p:spTree>
    <p:extLst>
      <p:ext uri="{BB962C8B-B14F-4D97-AF65-F5344CB8AC3E}">
        <p14:creationId xmlns:p14="http://schemas.microsoft.com/office/powerpoint/2010/main" val="5957215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7" y="364630"/>
            <a:ext cx="7837537"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 Tiger Beetle</a:t>
            </a:r>
            <a:endParaRPr lang="en-US" sz="4400" dirty="0">
              <a:solidFill>
                <a:schemeClr val="bg1"/>
              </a:solidFill>
              <a:latin typeface="Lucida Sans" panose="020B0602030504020204" pitchFamily="34" charset="0"/>
              <a:cs typeface="Arial" panose="020B0604020202020204" pitchFamily="34" charset="0"/>
            </a:endParaRPr>
          </a:p>
        </p:txBody>
      </p:sp>
      <p:sp>
        <p:nvSpPr>
          <p:cNvPr id="3" name="TextBox 2"/>
          <p:cNvSpPr txBox="1"/>
          <p:nvPr/>
        </p:nvSpPr>
        <p:spPr>
          <a:xfrm>
            <a:off x="692688" y="1640815"/>
            <a:ext cx="7266562"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Detected in 27 of 59 plots</a:t>
            </a:r>
            <a:endParaRPr lang="en-US" sz="36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0603127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7" y="364630"/>
            <a:ext cx="7837537"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Results: Tiger Beetle</a:t>
            </a:r>
            <a:endParaRPr lang="en-US" sz="4400" dirty="0">
              <a:solidFill>
                <a:schemeClr val="bg1"/>
              </a:solidFill>
              <a:latin typeface="Lucida Sans" panose="020B0602030504020204" pitchFamily="34" charset="0"/>
              <a:cs typeface="Arial" panose="020B0604020202020204" pitchFamily="34"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572510" y="1640909"/>
            <a:ext cx="5830372" cy="4864461"/>
          </a:xfrm>
          <a:prstGeom prst="rect">
            <a:avLst/>
          </a:prstGeom>
        </p:spPr>
      </p:pic>
    </p:spTree>
    <p:extLst>
      <p:ext uri="{BB962C8B-B14F-4D97-AF65-F5344CB8AC3E}">
        <p14:creationId xmlns:p14="http://schemas.microsoft.com/office/powerpoint/2010/main" val="23941708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p:cNvSpPr txBox="1"/>
          <p:nvPr/>
        </p:nvSpPr>
        <p:spPr>
          <a:xfrm>
            <a:off x="692688" y="364630"/>
            <a:ext cx="7266562" cy="769441"/>
          </a:xfrm>
          <a:prstGeom prst="rect">
            <a:avLst/>
          </a:prstGeom>
          <a:noFill/>
        </p:spPr>
        <p:txBody>
          <a:bodyPr wrap="square" rtlCol="0">
            <a:spAutoFit/>
          </a:bodyPr>
          <a:lstStyle/>
          <a:p>
            <a:r>
              <a:rPr lang="en-US" sz="4400" dirty="0" smtClean="0">
                <a:solidFill>
                  <a:schemeClr val="bg1"/>
                </a:solidFill>
                <a:latin typeface="Lucida Sans" panose="020B0602030504020204" pitchFamily="34" charset="0"/>
                <a:cs typeface="Arial" panose="020B0604020202020204" pitchFamily="34" charset="0"/>
              </a:rPr>
              <a:t>Discussion</a:t>
            </a:r>
            <a:endParaRPr lang="en-US" sz="4400" dirty="0">
              <a:solidFill>
                <a:schemeClr val="bg1"/>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4536416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7018" y="119003"/>
            <a:ext cx="3967620" cy="923330"/>
          </a:xfrm>
          <a:prstGeom prst="rect">
            <a:avLst/>
          </a:prstGeom>
          <a:noFill/>
        </p:spPr>
        <p:txBody>
          <a:bodyPr wrap="square" rtlCol="0">
            <a:spAutoFit/>
          </a:bodyPr>
          <a:lstStyle/>
          <a:p>
            <a:pPr algn="ctr"/>
            <a:r>
              <a:rPr lang="en-US" sz="5400" dirty="0" smtClean="0">
                <a:solidFill>
                  <a:prstClr val="white"/>
                </a:solidFill>
                <a:latin typeface="Lucida Sans" panose="020B0602030504020204" pitchFamily="34" charset="0"/>
              </a:rPr>
              <a:t>Discussion</a:t>
            </a:r>
            <a:endParaRPr lang="en-US" sz="5400" dirty="0">
              <a:solidFill>
                <a:prstClr val="white"/>
              </a:solidFill>
              <a:latin typeface="Lucida Sans" panose="020B0602030504020204"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1029" r="9694"/>
          <a:stretch/>
        </p:blipFill>
        <p:spPr>
          <a:xfrm>
            <a:off x="4692068" y="1564019"/>
            <a:ext cx="4211445" cy="4051690"/>
          </a:xfrm>
          <a:prstGeom prst="rect">
            <a:avLst/>
          </a:prstGeom>
        </p:spPr>
      </p:pic>
      <p:pic>
        <p:nvPicPr>
          <p:cNvPr id="4" name="Picture 3"/>
          <p:cNvPicPr>
            <a:picLocks noChangeAspect="1"/>
          </p:cNvPicPr>
          <p:nvPr/>
        </p:nvPicPr>
        <p:blipFill rotWithShape="1">
          <a:blip r:embed="rId3"/>
          <a:srcRect l="6975" r="17216"/>
          <a:stretch/>
        </p:blipFill>
        <p:spPr>
          <a:xfrm>
            <a:off x="221674" y="1564019"/>
            <a:ext cx="4220464" cy="4051690"/>
          </a:xfrm>
          <a:prstGeom prst="rect">
            <a:avLst/>
          </a:prstGeom>
        </p:spPr>
      </p:pic>
    </p:spTree>
    <p:extLst>
      <p:ext uri="{BB962C8B-B14F-4D97-AF65-F5344CB8AC3E}">
        <p14:creationId xmlns:p14="http://schemas.microsoft.com/office/powerpoint/2010/main" val="21393434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7018" y="119003"/>
            <a:ext cx="3967620" cy="923330"/>
          </a:xfrm>
          <a:prstGeom prst="rect">
            <a:avLst/>
          </a:prstGeom>
          <a:noFill/>
        </p:spPr>
        <p:txBody>
          <a:bodyPr wrap="square" rtlCol="0">
            <a:spAutoFit/>
          </a:bodyPr>
          <a:lstStyle/>
          <a:p>
            <a:pPr algn="ctr"/>
            <a:r>
              <a:rPr lang="en-US" sz="5400" dirty="0" smtClean="0">
                <a:solidFill>
                  <a:prstClr val="white"/>
                </a:solidFill>
                <a:latin typeface="Lucida Sans" panose="020B0602030504020204" pitchFamily="34" charset="0"/>
              </a:rPr>
              <a:t>Discussion</a:t>
            </a:r>
            <a:endParaRPr lang="en-US" sz="5400" dirty="0">
              <a:solidFill>
                <a:prstClr val="white"/>
              </a:solidFill>
              <a:latin typeface="Lucida Sans" panose="020B0602030504020204"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1029" r="9694"/>
          <a:stretch/>
        </p:blipFill>
        <p:spPr>
          <a:xfrm>
            <a:off x="4922982" y="1425474"/>
            <a:ext cx="3140363" cy="3021238"/>
          </a:xfrm>
          <a:prstGeom prst="rect">
            <a:avLst/>
          </a:prstGeom>
        </p:spPr>
      </p:pic>
      <p:pic>
        <p:nvPicPr>
          <p:cNvPr id="4" name="Picture 3"/>
          <p:cNvPicPr>
            <a:picLocks noChangeAspect="1"/>
          </p:cNvPicPr>
          <p:nvPr/>
        </p:nvPicPr>
        <p:blipFill rotWithShape="1">
          <a:blip r:embed="rId3"/>
          <a:srcRect l="6975" r="17216"/>
          <a:stretch/>
        </p:blipFill>
        <p:spPr>
          <a:xfrm>
            <a:off x="701965" y="1425473"/>
            <a:ext cx="3140362" cy="3014781"/>
          </a:xfrm>
          <a:prstGeom prst="rect">
            <a:avLst/>
          </a:prstGeom>
        </p:spPr>
      </p:pic>
      <p:sp>
        <p:nvSpPr>
          <p:cNvPr id="5" name="TextBox 4"/>
          <p:cNvSpPr txBox="1"/>
          <p:nvPr/>
        </p:nvSpPr>
        <p:spPr>
          <a:xfrm>
            <a:off x="184726" y="4584931"/>
            <a:ext cx="3943994" cy="584775"/>
          </a:xfrm>
          <a:prstGeom prst="rect">
            <a:avLst/>
          </a:prstGeom>
          <a:noFill/>
        </p:spPr>
        <p:txBody>
          <a:bodyPr wrap="square" rtlCol="0">
            <a:spAutoFit/>
          </a:bodyPr>
          <a:lstStyle/>
          <a:p>
            <a:pPr algn="ctr"/>
            <a:r>
              <a:rPr lang="en-US" sz="3200" dirty="0" smtClean="0">
                <a:solidFill>
                  <a:prstClr val="white"/>
                </a:solidFill>
                <a:latin typeface="Lucida Sans" panose="020B0602030504020204" pitchFamily="34" charset="0"/>
              </a:rPr>
              <a:t>+ disturbance</a:t>
            </a:r>
            <a:endParaRPr lang="en-US" sz="3200" dirty="0">
              <a:solidFill>
                <a:prstClr val="white"/>
              </a:solidFill>
              <a:latin typeface="Lucida Sans" panose="020B0602030504020204" pitchFamily="34" charset="0"/>
            </a:endParaRPr>
          </a:p>
        </p:txBody>
      </p:sp>
      <p:sp>
        <p:nvSpPr>
          <p:cNvPr id="6" name="TextBox 5"/>
          <p:cNvSpPr txBox="1"/>
          <p:nvPr/>
        </p:nvSpPr>
        <p:spPr>
          <a:xfrm>
            <a:off x="-295767" y="5169706"/>
            <a:ext cx="3943994" cy="584775"/>
          </a:xfrm>
          <a:prstGeom prst="rect">
            <a:avLst/>
          </a:prstGeom>
          <a:noFill/>
        </p:spPr>
        <p:txBody>
          <a:bodyPr wrap="square" rtlCol="0">
            <a:spAutoFit/>
          </a:bodyPr>
          <a:lstStyle/>
          <a:p>
            <a:pPr algn="ctr"/>
            <a:r>
              <a:rPr lang="en-US" sz="3200" dirty="0" smtClean="0">
                <a:solidFill>
                  <a:prstClr val="white"/>
                </a:solidFill>
                <a:latin typeface="Lucida Sans" panose="020B0602030504020204" pitchFamily="34" charset="0"/>
              </a:rPr>
              <a:t>- canopy</a:t>
            </a:r>
            <a:endParaRPr lang="en-US" sz="3200" dirty="0">
              <a:solidFill>
                <a:prstClr val="white"/>
              </a:solidFill>
              <a:latin typeface="Lucida Sans" panose="020B0602030504020204" pitchFamily="34" charset="0"/>
            </a:endParaRPr>
          </a:p>
        </p:txBody>
      </p:sp>
      <p:sp>
        <p:nvSpPr>
          <p:cNvPr id="7" name="TextBox 6"/>
          <p:cNvSpPr txBox="1"/>
          <p:nvPr/>
        </p:nvSpPr>
        <p:spPr>
          <a:xfrm>
            <a:off x="300149" y="5754481"/>
            <a:ext cx="3943994" cy="584775"/>
          </a:xfrm>
          <a:prstGeom prst="rect">
            <a:avLst/>
          </a:prstGeom>
          <a:noFill/>
        </p:spPr>
        <p:txBody>
          <a:bodyPr wrap="square" rtlCol="0">
            <a:spAutoFit/>
          </a:bodyPr>
          <a:lstStyle/>
          <a:p>
            <a:pPr algn="ctr"/>
            <a:r>
              <a:rPr lang="en-US" sz="3200" dirty="0" smtClean="0">
                <a:solidFill>
                  <a:prstClr val="white"/>
                </a:solidFill>
                <a:latin typeface="Lucida Sans" panose="020B0602030504020204" pitchFamily="34" charset="0"/>
              </a:rPr>
              <a:t>- woody stems</a:t>
            </a:r>
            <a:endParaRPr lang="en-US" sz="3200" dirty="0">
              <a:solidFill>
                <a:prstClr val="white"/>
              </a:solidFill>
              <a:latin typeface="Lucida Sans" panose="020B0602030504020204" pitchFamily="34" charset="0"/>
            </a:endParaRPr>
          </a:p>
        </p:txBody>
      </p:sp>
      <p:sp>
        <p:nvSpPr>
          <p:cNvPr id="8" name="TextBox 7"/>
          <p:cNvSpPr txBox="1"/>
          <p:nvPr/>
        </p:nvSpPr>
        <p:spPr>
          <a:xfrm>
            <a:off x="4554062" y="4594444"/>
            <a:ext cx="3943994" cy="584775"/>
          </a:xfrm>
          <a:prstGeom prst="rect">
            <a:avLst/>
          </a:prstGeom>
          <a:noFill/>
        </p:spPr>
        <p:txBody>
          <a:bodyPr wrap="square" rtlCol="0">
            <a:spAutoFit/>
          </a:bodyPr>
          <a:lstStyle/>
          <a:p>
            <a:pPr algn="ctr"/>
            <a:r>
              <a:rPr lang="en-US" sz="3200" dirty="0">
                <a:solidFill>
                  <a:prstClr val="white"/>
                </a:solidFill>
                <a:latin typeface="Lucida Sans" panose="020B0602030504020204" pitchFamily="34" charset="0"/>
              </a:rPr>
              <a:t>-</a:t>
            </a:r>
            <a:r>
              <a:rPr lang="en-US" sz="3200" dirty="0" smtClean="0">
                <a:solidFill>
                  <a:prstClr val="white"/>
                </a:solidFill>
                <a:latin typeface="Lucida Sans" panose="020B0602030504020204" pitchFamily="34" charset="0"/>
              </a:rPr>
              <a:t> disturbance</a:t>
            </a:r>
            <a:endParaRPr lang="en-US" sz="3200" dirty="0">
              <a:solidFill>
                <a:prstClr val="white"/>
              </a:solidFill>
              <a:latin typeface="Lucida Sans" panose="020B0602030504020204" pitchFamily="34" charset="0"/>
            </a:endParaRPr>
          </a:p>
        </p:txBody>
      </p:sp>
      <p:sp>
        <p:nvSpPr>
          <p:cNvPr id="9" name="TextBox 8"/>
          <p:cNvSpPr txBox="1"/>
          <p:nvPr/>
        </p:nvSpPr>
        <p:spPr>
          <a:xfrm>
            <a:off x="3948544" y="5217726"/>
            <a:ext cx="3943994" cy="584775"/>
          </a:xfrm>
          <a:prstGeom prst="rect">
            <a:avLst/>
          </a:prstGeom>
          <a:noFill/>
        </p:spPr>
        <p:txBody>
          <a:bodyPr wrap="square" rtlCol="0">
            <a:spAutoFit/>
          </a:bodyPr>
          <a:lstStyle/>
          <a:p>
            <a:pPr algn="ctr"/>
            <a:r>
              <a:rPr lang="en-US" sz="3200" dirty="0" smtClean="0">
                <a:solidFill>
                  <a:prstClr val="white"/>
                </a:solidFill>
                <a:latin typeface="Lucida Sans" panose="020B0602030504020204" pitchFamily="34" charset="0"/>
              </a:rPr>
              <a:t>+ liatris</a:t>
            </a:r>
            <a:endParaRPr lang="en-US" sz="32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26004481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7018" y="119003"/>
            <a:ext cx="3967620" cy="923330"/>
          </a:xfrm>
          <a:prstGeom prst="rect">
            <a:avLst/>
          </a:prstGeom>
          <a:noFill/>
        </p:spPr>
        <p:txBody>
          <a:bodyPr wrap="square" rtlCol="0">
            <a:spAutoFit/>
          </a:bodyPr>
          <a:lstStyle/>
          <a:p>
            <a:pPr algn="ctr"/>
            <a:r>
              <a:rPr lang="en-US" sz="5400" dirty="0" smtClean="0">
                <a:solidFill>
                  <a:prstClr val="white"/>
                </a:solidFill>
                <a:latin typeface="Lucida Sans" panose="020B0602030504020204" pitchFamily="34" charset="0"/>
              </a:rPr>
              <a:t>Discussion</a:t>
            </a:r>
            <a:endParaRPr lang="en-US" sz="5400" dirty="0">
              <a:solidFill>
                <a:prstClr val="white"/>
              </a:solidFill>
              <a:latin typeface="Lucida Sans" panose="020B0602030504020204"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1029" r="9694"/>
          <a:stretch/>
        </p:blipFill>
        <p:spPr>
          <a:xfrm>
            <a:off x="4922982" y="1425474"/>
            <a:ext cx="3140363" cy="3021238"/>
          </a:xfrm>
          <a:prstGeom prst="rect">
            <a:avLst/>
          </a:prstGeom>
        </p:spPr>
      </p:pic>
      <p:pic>
        <p:nvPicPr>
          <p:cNvPr id="4" name="Picture 3"/>
          <p:cNvPicPr>
            <a:picLocks noChangeAspect="1"/>
          </p:cNvPicPr>
          <p:nvPr/>
        </p:nvPicPr>
        <p:blipFill rotWithShape="1">
          <a:blip r:embed="rId3"/>
          <a:srcRect l="6975" r="17216"/>
          <a:stretch/>
        </p:blipFill>
        <p:spPr>
          <a:xfrm>
            <a:off x="701965" y="1425473"/>
            <a:ext cx="3140362" cy="3014781"/>
          </a:xfrm>
          <a:prstGeom prst="rect">
            <a:avLst/>
          </a:prstGeom>
        </p:spPr>
      </p:pic>
      <p:sp>
        <p:nvSpPr>
          <p:cNvPr id="5" name="TextBox 4"/>
          <p:cNvSpPr txBox="1"/>
          <p:nvPr/>
        </p:nvSpPr>
        <p:spPr>
          <a:xfrm>
            <a:off x="184726" y="4584931"/>
            <a:ext cx="3943994" cy="584775"/>
          </a:xfrm>
          <a:prstGeom prst="rect">
            <a:avLst/>
          </a:prstGeom>
          <a:noFill/>
        </p:spPr>
        <p:txBody>
          <a:bodyPr wrap="square" rtlCol="0">
            <a:spAutoFit/>
          </a:bodyPr>
          <a:lstStyle/>
          <a:p>
            <a:pPr algn="ctr"/>
            <a:r>
              <a:rPr lang="en-US" sz="3200" dirty="0" smtClean="0">
                <a:solidFill>
                  <a:srgbClr val="FFFF00"/>
                </a:solidFill>
                <a:latin typeface="Lucida Sans" panose="020B0602030504020204" pitchFamily="34" charset="0"/>
              </a:rPr>
              <a:t>+ disturbance</a:t>
            </a:r>
            <a:endParaRPr lang="en-US" sz="3200" dirty="0">
              <a:solidFill>
                <a:srgbClr val="FFFF00"/>
              </a:solidFill>
              <a:latin typeface="Lucida Sans" panose="020B0602030504020204" pitchFamily="34" charset="0"/>
            </a:endParaRPr>
          </a:p>
        </p:txBody>
      </p:sp>
      <p:sp>
        <p:nvSpPr>
          <p:cNvPr id="6" name="TextBox 5"/>
          <p:cNvSpPr txBox="1"/>
          <p:nvPr/>
        </p:nvSpPr>
        <p:spPr>
          <a:xfrm>
            <a:off x="-295767" y="5169706"/>
            <a:ext cx="3943994" cy="584775"/>
          </a:xfrm>
          <a:prstGeom prst="rect">
            <a:avLst/>
          </a:prstGeom>
          <a:noFill/>
        </p:spPr>
        <p:txBody>
          <a:bodyPr wrap="square" rtlCol="0">
            <a:spAutoFit/>
          </a:bodyPr>
          <a:lstStyle/>
          <a:p>
            <a:pPr algn="ctr"/>
            <a:r>
              <a:rPr lang="en-US" sz="3200" dirty="0" smtClean="0">
                <a:solidFill>
                  <a:prstClr val="white"/>
                </a:solidFill>
                <a:latin typeface="Lucida Sans" panose="020B0602030504020204" pitchFamily="34" charset="0"/>
              </a:rPr>
              <a:t>- canopy</a:t>
            </a:r>
            <a:endParaRPr lang="en-US" sz="3200" dirty="0">
              <a:solidFill>
                <a:prstClr val="white"/>
              </a:solidFill>
              <a:latin typeface="Lucida Sans" panose="020B0602030504020204" pitchFamily="34" charset="0"/>
            </a:endParaRPr>
          </a:p>
        </p:txBody>
      </p:sp>
      <p:sp>
        <p:nvSpPr>
          <p:cNvPr id="7" name="TextBox 6"/>
          <p:cNvSpPr txBox="1"/>
          <p:nvPr/>
        </p:nvSpPr>
        <p:spPr>
          <a:xfrm>
            <a:off x="300149" y="5754481"/>
            <a:ext cx="3943994" cy="584775"/>
          </a:xfrm>
          <a:prstGeom prst="rect">
            <a:avLst/>
          </a:prstGeom>
          <a:noFill/>
        </p:spPr>
        <p:txBody>
          <a:bodyPr wrap="square" rtlCol="0">
            <a:spAutoFit/>
          </a:bodyPr>
          <a:lstStyle/>
          <a:p>
            <a:pPr algn="ctr"/>
            <a:r>
              <a:rPr lang="en-US" sz="3200" dirty="0" smtClean="0">
                <a:solidFill>
                  <a:prstClr val="white"/>
                </a:solidFill>
                <a:latin typeface="Lucida Sans" panose="020B0602030504020204" pitchFamily="34" charset="0"/>
              </a:rPr>
              <a:t>- woody stems</a:t>
            </a:r>
            <a:endParaRPr lang="en-US" sz="3200" dirty="0">
              <a:solidFill>
                <a:prstClr val="white"/>
              </a:solidFill>
              <a:latin typeface="Lucida Sans" panose="020B0602030504020204" pitchFamily="34" charset="0"/>
            </a:endParaRPr>
          </a:p>
        </p:txBody>
      </p:sp>
      <p:sp>
        <p:nvSpPr>
          <p:cNvPr id="8" name="TextBox 7"/>
          <p:cNvSpPr txBox="1"/>
          <p:nvPr/>
        </p:nvSpPr>
        <p:spPr>
          <a:xfrm>
            <a:off x="4554062" y="4594444"/>
            <a:ext cx="3943994" cy="584775"/>
          </a:xfrm>
          <a:prstGeom prst="rect">
            <a:avLst/>
          </a:prstGeom>
          <a:noFill/>
        </p:spPr>
        <p:txBody>
          <a:bodyPr wrap="square" rtlCol="0">
            <a:spAutoFit/>
          </a:bodyPr>
          <a:lstStyle/>
          <a:p>
            <a:pPr algn="ctr"/>
            <a:r>
              <a:rPr lang="en-US" sz="3200" dirty="0">
                <a:solidFill>
                  <a:srgbClr val="FFFF00"/>
                </a:solidFill>
                <a:latin typeface="Lucida Sans" panose="020B0602030504020204" pitchFamily="34" charset="0"/>
              </a:rPr>
              <a:t>-</a:t>
            </a:r>
            <a:r>
              <a:rPr lang="en-US" sz="3200" dirty="0" smtClean="0">
                <a:solidFill>
                  <a:srgbClr val="FFFF00"/>
                </a:solidFill>
                <a:latin typeface="Lucida Sans" panose="020B0602030504020204" pitchFamily="34" charset="0"/>
              </a:rPr>
              <a:t> disturbance</a:t>
            </a:r>
            <a:endParaRPr lang="en-US" sz="3200" dirty="0">
              <a:solidFill>
                <a:srgbClr val="FFFF00"/>
              </a:solidFill>
              <a:latin typeface="Lucida Sans" panose="020B0602030504020204" pitchFamily="34" charset="0"/>
            </a:endParaRPr>
          </a:p>
        </p:txBody>
      </p:sp>
      <p:sp>
        <p:nvSpPr>
          <p:cNvPr id="9" name="TextBox 8"/>
          <p:cNvSpPr txBox="1"/>
          <p:nvPr/>
        </p:nvSpPr>
        <p:spPr>
          <a:xfrm>
            <a:off x="3948544" y="5217726"/>
            <a:ext cx="3943994" cy="584775"/>
          </a:xfrm>
          <a:prstGeom prst="rect">
            <a:avLst/>
          </a:prstGeom>
          <a:noFill/>
        </p:spPr>
        <p:txBody>
          <a:bodyPr wrap="square" rtlCol="0">
            <a:spAutoFit/>
          </a:bodyPr>
          <a:lstStyle/>
          <a:p>
            <a:pPr algn="ctr"/>
            <a:r>
              <a:rPr lang="en-US" sz="3200" dirty="0" smtClean="0">
                <a:solidFill>
                  <a:prstClr val="white"/>
                </a:solidFill>
                <a:latin typeface="Lucida Sans" panose="020B0602030504020204" pitchFamily="34" charset="0"/>
              </a:rPr>
              <a:t>+ liatris</a:t>
            </a:r>
            <a:endParaRPr lang="en-US" sz="3200" dirty="0">
              <a:solidFill>
                <a:prstClr val="white"/>
              </a:solidFill>
              <a:latin typeface="Lucida Sans" panose="020B0602030504020204" pitchFamily="34" charset="0"/>
            </a:endParaRPr>
          </a:p>
        </p:txBody>
      </p:sp>
    </p:spTree>
    <p:extLst>
      <p:ext uri="{BB962C8B-B14F-4D97-AF65-F5344CB8AC3E}">
        <p14:creationId xmlns:p14="http://schemas.microsoft.com/office/powerpoint/2010/main" val="35165994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57018" y="119003"/>
            <a:ext cx="3967620" cy="923330"/>
          </a:xfrm>
          <a:prstGeom prst="rect">
            <a:avLst/>
          </a:prstGeom>
          <a:noFill/>
        </p:spPr>
        <p:txBody>
          <a:bodyPr wrap="square" rtlCol="0">
            <a:spAutoFit/>
          </a:bodyPr>
          <a:lstStyle/>
          <a:p>
            <a:pPr algn="ctr"/>
            <a:r>
              <a:rPr lang="en-US" sz="5400" dirty="0" smtClean="0">
                <a:solidFill>
                  <a:prstClr val="white"/>
                </a:solidFill>
                <a:latin typeface="Lucida Sans" panose="020B0602030504020204" pitchFamily="34" charset="0"/>
              </a:rPr>
              <a:t>Discussion</a:t>
            </a:r>
            <a:endParaRPr lang="en-US" sz="5400" dirty="0">
              <a:solidFill>
                <a:prstClr val="white"/>
              </a:solidFill>
              <a:latin typeface="Lucida Sans" panose="020B0602030504020204" pitchFamily="34" charset="0"/>
            </a:endParaRPr>
          </a:p>
        </p:txBody>
      </p:sp>
      <p:pic>
        <p:nvPicPr>
          <p:cNvPr id="4" name="Picture 3"/>
          <p:cNvPicPr>
            <a:picLocks noChangeAspect="1"/>
          </p:cNvPicPr>
          <p:nvPr/>
        </p:nvPicPr>
        <p:blipFill rotWithShape="1">
          <a:blip r:embed="rId3"/>
          <a:srcRect l="6975" r="17216"/>
          <a:stretch/>
        </p:blipFill>
        <p:spPr>
          <a:xfrm>
            <a:off x="701965" y="1425473"/>
            <a:ext cx="3140362" cy="3014781"/>
          </a:xfrm>
          <a:prstGeom prst="rect">
            <a:avLst/>
          </a:prstGeom>
        </p:spPr>
      </p:pic>
      <p:sp>
        <p:nvSpPr>
          <p:cNvPr id="5" name="TextBox 4"/>
          <p:cNvSpPr txBox="1"/>
          <p:nvPr/>
        </p:nvSpPr>
        <p:spPr>
          <a:xfrm>
            <a:off x="184726" y="4584931"/>
            <a:ext cx="3943994" cy="584775"/>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rPr>
              <a:t>+ disturbance</a:t>
            </a:r>
            <a:endParaRPr lang="en-US" sz="3200" dirty="0">
              <a:solidFill>
                <a:schemeClr val="bg1"/>
              </a:solidFill>
              <a:latin typeface="Lucida Sans" panose="020B0602030504020204" pitchFamily="34" charset="0"/>
            </a:endParaRPr>
          </a:p>
        </p:txBody>
      </p:sp>
      <p:sp>
        <p:nvSpPr>
          <p:cNvPr id="6" name="TextBox 5"/>
          <p:cNvSpPr txBox="1"/>
          <p:nvPr/>
        </p:nvSpPr>
        <p:spPr>
          <a:xfrm>
            <a:off x="-295767" y="5225574"/>
            <a:ext cx="3943994" cy="584775"/>
          </a:xfrm>
          <a:prstGeom prst="rect">
            <a:avLst/>
          </a:prstGeom>
          <a:noFill/>
        </p:spPr>
        <p:txBody>
          <a:bodyPr wrap="square" rtlCol="0">
            <a:spAutoFit/>
          </a:bodyPr>
          <a:lstStyle/>
          <a:p>
            <a:pPr algn="ctr"/>
            <a:r>
              <a:rPr lang="en-US" sz="3200" dirty="0" smtClean="0">
                <a:solidFill>
                  <a:srgbClr val="FFFF00"/>
                </a:solidFill>
                <a:latin typeface="Lucida Sans" panose="020B0602030504020204" pitchFamily="34" charset="0"/>
              </a:rPr>
              <a:t>- canopy</a:t>
            </a:r>
            <a:endParaRPr lang="en-US" sz="3200" dirty="0">
              <a:solidFill>
                <a:srgbClr val="FFFF00"/>
              </a:solidFill>
              <a:latin typeface="Lucida Sans" panose="020B0602030504020204" pitchFamily="34" charset="0"/>
            </a:endParaRPr>
          </a:p>
        </p:txBody>
      </p:sp>
      <p:sp>
        <p:nvSpPr>
          <p:cNvPr id="7" name="TextBox 6"/>
          <p:cNvSpPr txBox="1"/>
          <p:nvPr/>
        </p:nvSpPr>
        <p:spPr>
          <a:xfrm>
            <a:off x="300149" y="5866217"/>
            <a:ext cx="3943994" cy="584775"/>
          </a:xfrm>
          <a:prstGeom prst="rect">
            <a:avLst/>
          </a:prstGeom>
          <a:noFill/>
        </p:spPr>
        <p:txBody>
          <a:bodyPr wrap="square" rtlCol="0">
            <a:spAutoFit/>
          </a:bodyPr>
          <a:lstStyle/>
          <a:p>
            <a:pPr algn="ctr"/>
            <a:r>
              <a:rPr lang="en-US" sz="3200" dirty="0" smtClean="0">
                <a:solidFill>
                  <a:prstClr val="white"/>
                </a:solidFill>
                <a:latin typeface="Lucida Sans" panose="020B0602030504020204" pitchFamily="34" charset="0"/>
              </a:rPr>
              <a:t>- woody stems</a:t>
            </a:r>
            <a:endParaRPr lang="en-US" sz="3200" dirty="0">
              <a:solidFill>
                <a:prstClr val="white"/>
              </a:solidFill>
              <a:latin typeface="Lucida Sans" panose="020B0602030504020204" pitchFamily="34" charset="0"/>
            </a:endParaRPr>
          </a:p>
        </p:txBody>
      </p:sp>
      <p:sp>
        <p:nvSpPr>
          <p:cNvPr id="8" name="TextBox 7"/>
          <p:cNvSpPr txBox="1"/>
          <p:nvPr/>
        </p:nvSpPr>
        <p:spPr>
          <a:xfrm>
            <a:off x="4917499" y="4659045"/>
            <a:ext cx="3943994" cy="584775"/>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rPr>
              <a:t>+ elevation</a:t>
            </a:r>
            <a:endParaRPr lang="en-US" sz="3200" dirty="0">
              <a:solidFill>
                <a:schemeClr val="bg1"/>
              </a:solidFill>
              <a:latin typeface="Lucida Sans" panose="020B0602030504020204" pitchFamily="34" charset="0"/>
            </a:endParaRPr>
          </a:p>
        </p:txBody>
      </p:sp>
      <p:sp>
        <p:nvSpPr>
          <p:cNvPr id="9" name="TextBox 8"/>
          <p:cNvSpPr txBox="1"/>
          <p:nvPr/>
        </p:nvSpPr>
        <p:spPr>
          <a:xfrm>
            <a:off x="4840059" y="5317934"/>
            <a:ext cx="3943994" cy="584775"/>
          </a:xfrm>
          <a:prstGeom prst="rect">
            <a:avLst/>
          </a:prstGeom>
          <a:noFill/>
        </p:spPr>
        <p:txBody>
          <a:bodyPr wrap="square" rtlCol="0">
            <a:spAutoFit/>
          </a:bodyPr>
          <a:lstStyle/>
          <a:p>
            <a:pPr algn="ctr"/>
            <a:r>
              <a:rPr lang="en-US" sz="3200" dirty="0" smtClean="0">
                <a:solidFill>
                  <a:srgbClr val="FFFF00"/>
                </a:solidFill>
                <a:latin typeface="Lucida Sans" panose="020B0602030504020204" pitchFamily="34" charset="0"/>
              </a:rPr>
              <a:t>+ </a:t>
            </a:r>
            <a:r>
              <a:rPr lang="en-US" sz="3200" dirty="0" smtClean="0">
                <a:solidFill>
                  <a:srgbClr val="FFFF00"/>
                </a:solidFill>
                <a:latin typeface="Lucida Sans" panose="020B0602030504020204" pitchFamily="34" charset="0"/>
              </a:rPr>
              <a:t>canopy</a:t>
            </a:r>
            <a:endParaRPr lang="en-US" sz="3200" dirty="0">
              <a:solidFill>
                <a:srgbClr val="FFFF00"/>
              </a:solidFill>
              <a:latin typeface="Lucida Sans" panose="020B0602030504020204" pitchFamily="34" charset="0"/>
            </a:endParaRP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5890" t="9383" r="25616" b="23041"/>
          <a:stretch/>
        </p:blipFill>
        <p:spPr>
          <a:xfrm>
            <a:off x="5189726" y="1425473"/>
            <a:ext cx="3399539" cy="3159458"/>
          </a:xfrm>
          <a:prstGeom prst="rect">
            <a:avLst/>
          </a:prstGeom>
        </p:spPr>
      </p:pic>
    </p:spTree>
    <p:extLst>
      <p:ext uri="{BB962C8B-B14F-4D97-AF65-F5344CB8AC3E}">
        <p14:creationId xmlns:p14="http://schemas.microsoft.com/office/powerpoint/2010/main" val="28115902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1530" y="560070"/>
            <a:ext cx="10274053" cy="5772150"/>
          </a:xfrm>
          <a:prstGeom prst="rect">
            <a:avLst/>
          </a:prstGeom>
        </p:spPr>
      </p:pic>
    </p:spTree>
    <p:extLst>
      <p:ext uri="{BB962C8B-B14F-4D97-AF65-F5344CB8AC3E}">
        <p14:creationId xmlns:p14="http://schemas.microsoft.com/office/powerpoint/2010/main" val="1440447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TextBox 7"/>
          <p:cNvSpPr txBox="1"/>
          <p:nvPr/>
        </p:nvSpPr>
        <p:spPr>
          <a:xfrm>
            <a:off x="843330" y="4421328"/>
            <a:ext cx="7503001" cy="1200329"/>
          </a:xfrm>
          <a:prstGeom prst="rect">
            <a:avLst/>
          </a:prstGeom>
          <a:noFill/>
        </p:spPr>
        <p:txBody>
          <a:bodyPr wrap="square" rtlCol="0">
            <a:spAutoFit/>
          </a:bodyPr>
          <a:lstStyle/>
          <a:p>
            <a:pPr algn="ctr"/>
            <a:r>
              <a:rPr lang="en-US" sz="7200" dirty="0" smtClean="0">
                <a:solidFill>
                  <a:schemeClr val="bg1"/>
                </a:solidFill>
                <a:latin typeface="Lucida Sans" panose="020B0602030504020204" pitchFamily="34" charset="0"/>
                <a:cs typeface="Arial" panose="020B0604020202020204" pitchFamily="34" charset="0"/>
              </a:rPr>
              <a:t>98.98 % </a:t>
            </a:r>
            <a:r>
              <a:rPr lang="en-US" sz="4800" dirty="0" smtClean="0">
                <a:solidFill>
                  <a:schemeClr val="bg1"/>
                </a:solidFill>
                <a:latin typeface="Lucida Sans" panose="020B0602030504020204" pitchFamily="34" charset="0"/>
                <a:cs typeface="Arial" panose="020B0604020202020204" pitchFamily="34" charset="0"/>
              </a:rPr>
              <a:t>loss</a:t>
            </a:r>
            <a:endParaRPr lang="en-US" sz="4800" dirty="0">
              <a:solidFill>
                <a:schemeClr val="bg1"/>
              </a:solidFill>
              <a:latin typeface="Lucida Sans" panose="020B0602030504020204" pitchFamily="34" charset="0"/>
              <a:cs typeface="Arial" panose="020B0604020202020204" pitchFamily="34" charset="0"/>
            </a:endParaRPr>
          </a:p>
        </p:txBody>
      </p:sp>
      <p:sp>
        <p:nvSpPr>
          <p:cNvPr id="9" name="TextBox 8"/>
          <p:cNvSpPr txBox="1"/>
          <p:nvPr/>
        </p:nvSpPr>
        <p:spPr>
          <a:xfrm>
            <a:off x="0" y="2759221"/>
            <a:ext cx="8857129"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 2,600 ha remained</a:t>
            </a:r>
            <a:endParaRPr lang="en-US" sz="48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1499947" y="1097114"/>
            <a:ext cx="6045835"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 12,000,000 ha</a:t>
            </a:r>
            <a:endParaRPr lang="en-US" sz="4800" dirty="0">
              <a:solidFill>
                <a:schemeClr val="bg1"/>
              </a:solidFill>
              <a:latin typeface="Lucida Sans" panose="020B0602030504020204" pitchFamily="34" charset="0"/>
              <a:cs typeface="Arial" panose="020B0604020202020204" pitchFamily="34" charset="0"/>
            </a:endParaRPr>
          </a:p>
        </p:txBody>
      </p:sp>
      <p:sp>
        <p:nvSpPr>
          <p:cNvPr id="5" name="TextBox 4"/>
          <p:cNvSpPr txBox="1"/>
          <p:nvPr/>
        </p:nvSpPr>
        <p:spPr>
          <a:xfrm>
            <a:off x="6313250" y="6204395"/>
            <a:ext cx="2482937" cy="338554"/>
          </a:xfrm>
          <a:prstGeom prst="rect">
            <a:avLst/>
          </a:prstGeom>
          <a:noFill/>
        </p:spPr>
        <p:txBody>
          <a:bodyPr wrap="square" rtlCol="0">
            <a:spAutoFit/>
          </a:bodyPr>
          <a:lstStyle/>
          <a:p>
            <a:pPr algn="ctr"/>
            <a:r>
              <a:rPr lang="en-US" sz="1600" dirty="0" err="1" smtClean="0">
                <a:solidFill>
                  <a:schemeClr val="bg1">
                    <a:lumMod val="65000"/>
                  </a:schemeClr>
                </a:solidFill>
                <a:latin typeface="Lucida Sans" panose="020B0602030504020204" pitchFamily="34" charset="0"/>
                <a:cs typeface="Arial" panose="020B0604020202020204" pitchFamily="34" charset="0"/>
              </a:rPr>
              <a:t>Nuzzo</a:t>
            </a:r>
            <a:r>
              <a:rPr lang="en-US" sz="1600" dirty="0" smtClean="0">
                <a:solidFill>
                  <a:schemeClr val="bg1">
                    <a:lumMod val="65000"/>
                  </a:schemeClr>
                </a:solidFill>
                <a:latin typeface="Lucida Sans" panose="020B0602030504020204" pitchFamily="34" charset="0"/>
                <a:cs typeface="Arial" panose="020B0604020202020204" pitchFamily="34" charset="0"/>
              </a:rPr>
              <a:t> 1986</a:t>
            </a:r>
            <a:endParaRPr lang="en-US" sz="1600" dirty="0">
              <a:solidFill>
                <a:schemeClr val="bg1">
                  <a:lumMod val="65000"/>
                </a:schemeClr>
              </a:solidFill>
              <a:latin typeface="Lucida Sans" panose="020B0602030504020204" pitchFamily="34" charset="0"/>
              <a:cs typeface="Arial" panose="020B0604020202020204" pitchFamily="34" charset="0"/>
            </a:endParaRPr>
          </a:p>
        </p:txBody>
      </p:sp>
    </p:spTree>
    <p:extLst>
      <p:ext uri="{BB962C8B-B14F-4D97-AF65-F5344CB8AC3E}">
        <p14:creationId xmlns:p14="http://schemas.microsoft.com/office/powerpoint/2010/main" val="38138976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744"/>
            <a:ext cx="9144000" cy="6094512"/>
          </a:xfrm>
          <a:prstGeom prst="rect">
            <a:avLst/>
          </a:prstGeom>
        </p:spPr>
      </p:pic>
    </p:spTree>
    <p:extLst>
      <p:ext uri="{BB962C8B-B14F-4D97-AF65-F5344CB8AC3E}">
        <p14:creationId xmlns:p14="http://schemas.microsoft.com/office/powerpoint/2010/main" val="21580372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2068009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Box 4"/>
          <p:cNvSpPr txBox="1"/>
          <p:nvPr/>
        </p:nvSpPr>
        <p:spPr>
          <a:xfrm>
            <a:off x="1042825" y="1930296"/>
            <a:ext cx="7266562" cy="523220"/>
          </a:xfrm>
          <a:prstGeom prst="rect">
            <a:avLst/>
          </a:prstGeom>
          <a:noFill/>
        </p:spPr>
        <p:txBody>
          <a:bodyPr wrap="square" rtlCol="0">
            <a:spAutoFit/>
          </a:bodyPr>
          <a:lstStyle/>
          <a:p>
            <a:pPr algn="ctr"/>
            <a:r>
              <a:rPr lang="en-US" sz="2800" dirty="0" smtClean="0">
                <a:solidFill>
                  <a:schemeClr val="bg1"/>
                </a:solidFill>
                <a:latin typeface="Lucida Sans" panose="020B0602030504020204" pitchFamily="34" charset="0"/>
                <a:cs typeface="Arial" panose="020B0604020202020204" pitchFamily="34" charset="0"/>
              </a:rPr>
              <a:t>Twenty-eight point text</a:t>
            </a:r>
            <a:endParaRPr lang="en-US" sz="2800" dirty="0">
              <a:solidFill>
                <a:schemeClr val="bg1"/>
              </a:solidFill>
              <a:latin typeface="Lucida Sans" panose="020B0602030504020204" pitchFamily="34" charset="0"/>
              <a:cs typeface="Arial" panose="020B0604020202020204" pitchFamily="34" charset="0"/>
            </a:endParaRPr>
          </a:p>
        </p:txBody>
      </p:sp>
      <p:sp>
        <p:nvSpPr>
          <p:cNvPr id="4" name="TextBox 3"/>
          <p:cNvSpPr txBox="1"/>
          <p:nvPr/>
        </p:nvSpPr>
        <p:spPr>
          <a:xfrm>
            <a:off x="1042825" y="1109779"/>
            <a:ext cx="7266562" cy="461665"/>
          </a:xfrm>
          <a:prstGeom prst="rect">
            <a:avLst/>
          </a:prstGeom>
          <a:noFill/>
        </p:spPr>
        <p:txBody>
          <a:bodyPr wrap="square" rtlCol="0">
            <a:spAutoFit/>
          </a:bodyPr>
          <a:lstStyle/>
          <a:p>
            <a:pPr algn="ctr"/>
            <a:r>
              <a:rPr lang="en-US" sz="2400" dirty="0" smtClean="0">
                <a:solidFill>
                  <a:schemeClr val="bg1"/>
                </a:solidFill>
                <a:latin typeface="Lucida Sans" panose="020B0602030504020204" pitchFamily="34" charset="0"/>
                <a:cs typeface="Arial" panose="020B0604020202020204" pitchFamily="34" charset="0"/>
              </a:rPr>
              <a:t>Twenty-four point text</a:t>
            </a:r>
            <a:endParaRPr lang="en-US" sz="2400" dirty="0">
              <a:solidFill>
                <a:schemeClr val="bg1"/>
              </a:solidFill>
              <a:latin typeface="Lucida Sans" panose="020B0602030504020204" pitchFamily="34" charset="0"/>
              <a:cs typeface="Arial" panose="020B0604020202020204" pitchFamily="34" charset="0"/>
            </a:endParaRPr>
          </a:p>
        </p:txBody>
      </p:sp>
      <p:sp>
        <p:nvSpPr>
          <p:cNvPr id="6" name="TextBox 5"/>
          <p:cNvSpPr txBox="1"/>
          <p:nvPr/>
        </p:nvSpPr>
        <p:spPr>
          <a:xfrm>
            <a:off x="1042825" y="601035"/>
            <a:ext cx="7266562" cy="400110"/>
          </a:xfrm>
          <a:prstGeom prst="rect">
            <a:avLst/>
          </a:prstGeom>
          <a:noFill/>
        </p:spPr>
        <p:txBody>
          <a:bodyPr wrap="square" rtlCol="0">
            <a:spAutoFit/>
          </a:bodyPr>
          <a:lstStyle/>
          <a:p>
            <a:pPr algn="ctr"/>
            <a:r>
              <a:rPr lang="en-US" sz="2000" dirty="0" smtClean="0">
                <a:solidFill>
                  <a:schemeClr val="bg1"/>
                </a:solidFill>
                <a:latin typeface="Lucida Sans" panose="020B0602030504020204" pitchFamily="34" charset="0"/>
                <a:cs typeface="Arial" panose="020B0604020202020204" pitchFamily="34" charset="0"/>
              </a:rPr>
              <a:t>Twenty point text</a:t>
            </a:r>
            <a:endParaRPr lang="en-US" sz="2000" dirty="0">
              <a:solidFill>
                <a:schemeClr val="bg1"/>
              </a:solidFill>
              <a:latin typeface="Lucida Sans" panose="020B0602030504020204" pitchFamily="34" charset="0"/>
              <a:cs typeface="Arial" panose="020B0604020202020204" pitchFamily="34" charset="0"/>
            </a:endParaRPr>
          </a:p>
        </p:txBody>
      </p:sp>
      <p:sp>
        <p:nvSpPr>
          <p:cNvPr id="7" name="TextBox 6"/>
          <p:cNvSpPr txBox="1"/>
          <p:nvPr/>
        </p:nvSpPr>
        <p:spPr>
          <a:xfrm>
            <a:off x="1042825" y="3720136"/>
            <a:ext cx="7266562" cy="646331"/>
          </a:xfrm>
          <a:prstGeom prst="rect">
            <a:avLst/>
          </a:prstGeom>
          <a:noFill/>
        </p:spPr>
        <p:txBody>
          <a:bodyPr wrap="square" rtlCol="0">
            <a:spAutoFit/>
          </a:bodyPr>
          <a:lstStyle/>
          <a:p>
            <a:pPr algn="ctr"/>
            <a:r>
              <a:rPr lang="en-US" sz="3600" dirty="0" smtClean="0">
                <a:solidFill>
                  <a:schemeClr val="bg1"/>
                </a:solidFill>
                <a:latin typeface="Lucida Sans" panose="020B0602030504020204" pitchFamily="34" charset="0"/>
                <a:cs typeface="Arial" panose="020B0604020202020204" pitchFamily="34" charset="0"/>
              </a:rPr>
              <a:t>Thirty-six point text</a:t>
            </a:r>
            <a:endParaRPr lang="en-US" sz="3600" dirty="0">
              <a:solidFill>
                <a:schemeClr val="bg1"/>
              </a:solidFill>
              <a:latin typeface="Lucida Sans" panose="020B0602030504020204" pitchFamily="34" charset="0"/>
              <a:cs typeface="Arial" panose="020B0604020202020204" pitchFamily="34" charset="0"/>
            </a:endParaRPr>
          </a:p>
        </p:txBody>
      </p:sp>
      <p:sp>
        <p:nvSpPr>
          <p:cNvPr id="8" name="TextBox 7"/>
          <p:cNvSpPr txBox="1"/>
          <p:nvPr/>
        </p:nvSpPr>
        <p:spPr>
          <a:xfrm>
            <a:off x="1112098" y="4583736"/>
            <a:ext cx="7266562" cy="769441"/>
          </a:xfrm>
          <a:prstGeom prst="rect">
            <a:avLst/>
          </a:prstGeom>
          <a:noFill/>
        </p:spPr>
        <p:txBody>
          <a:bodyPr wrap="square" rtlCol="0">
            <a:spAutoFit/>
          </a:bodyPr>
          <a:lstStyle/>
          <a:p>
            <a:pPr algn="ctr"/>
            <a:r>
              <a:rPr lang="en-US" sz="4400" dirty="0" smtClean="0">
                <a:solidFill>
                  <a:schemeClr val="bg1"/>
                </a:solidFill>
                <a:latin typeface="Lucida Sans" panose="020B0602030504020204" pitchFamily="34" charset="0"/>
                <a:cs typeface="Arial" panose="020B0604020202020204" pitchFamily="34" charset="0"/>
              </a:rPr>
              <a:t>Forty-four point text</a:t>
            </a:r>
            <a:endParaRPr lang="en-US" sz="4400" dirty="0">
              <a:solidFill>
                <a:schemeClr val="bg1"/>
              </a:solidFill>
              <a:latin typeface="Lucida Sans" panose="020B0602030504020204" pitchFamily="34" charset="0"/>
              <a:cs typeface="Arial" panose="020B0604020202020204" pitchFamily="34" charset="0"/>
            </a:endParaRPr>
          </a:p>
        </p:txBody>
      </p:sp>
      <p:sp>
        <p:nvSpPr>
          <p:cNvPr id="9" name="TextBox 8"/>
          <p:cNvSpPr txBox="1"/>
          <p:nvPr/>
        </p:nvSpPr>
        <p:spPr>
          <a:xfrm>
            <a:off x="1112098" y="5570446"/>
            <a:ext cx="7266562" cy="830997"/>
          </a:xfrm>
          <a:prstGeom prst="rect">
            <a:avLst/>
          </a:prstGeom>
          <a:noFill/>
        </p:spPr>
        <p:txBody>
          <a:bodyPr wrap="square" rtlCol="0">
            <a:spAutoFit/>
          </a:bodyPr>
          <a:lstStyle/>
          <a:p>
            <a:pPr algn="ctr"/>
            <a:r>
              <a:rPr lang="en-US" sz="4800" dirty="0" smtClean="0">
                <a:solidFill>
                  <a:schemeClr val="bg1"/>
                </a:solidFill>
                <a:latin typeface="Lucida Sans" panose="020B0602030504020204" pitchFamily="34" charset="0"/>
                <a:cs typeface="Arial" panose="020B0604020202020204" pitchFamily="34" charset="0"/>
              </a:rPr>
              <a:t>Forty-eight point text</a:t>
            </a:r>
            <a:endParaRPr lang="en-US" sz="4800" dirty="0">
              <a:solidFill>
                <a:schemeClr val="bg1"/>
              </a:solidFill>
              <a:latin typeface="Lucida Sans" panose="020B0602030504020204" pitchFamily="34" charset="0"/>
              <a:cs typeface="Arial" panose="020B0604020202020204" pitchFamily="34" charset="0"/>
            </a:endParaRPr>
          </a:p>
        </p:txBody>
      </p:sp>
      <p:sp>
        <p:nvSpPr>
          <p:cNvPr id="10" name="TextBox 9"/>
          <p:cNvSpPr txBox="1"/>
          <p:nvPr/>
        </p:nvSpPr>
        <p:spPr>
          <a:xfrm>
            <a:off x="1042825" y="2812368"/>
            <a:ext cx="7266562" cy="584775"/>
          </a:xfrm>
          <a:prstGeom prst="rect">
            <a:avLst/>
          </a:prstGeom>
          <a:noFill/>
        </p:spPr>
        <p:txBody>
          <a:bodyPr wrap="square" rtlCol="0">
            <a:spAutoFit/>
          </a:bodyPr>
          <a:lstStyle/>
          <a:p>
            <a:pPr algn="ctr"/>
            <a:r>
              <a:rPr lang="en-US" sz="3200" dirty="0" smtClean="0">
                <a:solidFill>
                  <a:schemeClr val="bg1"/>
                </a:solidFill>
                <a:latin typeface="Lucida Sans" panose="020B0602030504020204" pitchFamily="34" charset="0"/>
                <a:cs typeface="Arial" panose="020B0604020202020204" pitchFamily="34" charset="0"/>
              </a:rPr>
              <a:t>Thirty-two point text</a:t>
            </a:r>
            <a:endParaRPr lang="en-US" sz="3200" dirty="0">
              <a:solidFill>
                <a:schemeClr val="bg1"/>
              </a:solidFill>
              <a:latin typeface="Lucida Sans" panose="020B0602030504020204" pitchFamily="34" charset="0"/>
              <a:cs typeface="Arial" panose="020B0604020202020204" pitchFamily="34" charset="0"/>
            </a:endParaRPr>
          </a:p>
        </p:txBody>
      </p:sp>
      <p:sp>
        <p:nvSpPr>
          <p:cNvPr id="11" name="TextBox 10"/>
          <p:cNvSpPr txBox="1"/>
          <p:nvPr/>
        </p:nvSpPr>
        <p:spPr>
          <a:xfrm>
            <a:off x="1042825" y="116373"/>
            <a:ext cx="7266562" cy="338554"/>
          </a:xfrm>
          <a:prstGeom prst="rect">
            <a:avLst/>
          </a:prstGeom>
          <a:noFill/>
        </p:spPr>
        <p:txBody>
          <a:bodyPr wrap="square" rtlCol="0">
            <a:spAutoFit/>
          </a:bodyPr>
          <a:lstStyle/>
          <a:p>
            <a:pPr algn="ctr"/>
            <a:r>
              <a:rPr lang="en-US" sz="1600" dirty="0" smtClean="0">
                <a:solidFill>
                  <a:schemeClr val="bg1"/>
                </a:solidFill>
                <a:latin typeface="Lucida Sans" panose="020B0602030504020204" pitchFamily="34" charset="0"/>
                <a:cs typeface="Arial" panose="020B0604020202020204" pitchFamily="34" charset="0"/>
              </a:rPr>
              <a:t>Notes box</a:t>
            </a:r>
          </a:p>
        </p:txBody>
      </p:sp>
      <p:sp>
        <p:nvSpPr>
          <p:cNvPr id="12" name="TextBox 11"/>
          <p:cNvSpPr txBox="1"/>
          <p:nvPr/>
        </p:nvSpPr>
        <p:spPr>
          <a:xfrm>
            <a:off x="98080" y="438996"/>
            <a:ext cx="2028035" cy="215444"/>
          </a:xfrm>
          <a:prstGeom prst="rect">
            <a:avLst/>
          </a:prstGeom>
          <a:noFill/>
        </p:spPr>
        <p:txBody>
          <a:bodyPr wrap="square" rtlCol="0">
            <a:spAutoFit/>
          </a:bodyPr>
          <a:lstStyle/>
          <a:p>
            <a:pPr algn="ctr"/>
            <a:r>
              <a:rPr lang="en-US" sz="800" dirty="0" smtClean="0">
                <a:solidFill>
                  <a:schemeClr val="bg1">
                    <a:lumMod val="50000"/>
                  </a:schemeClr>
                </a:solidFill>
                <a:latin typeface="Lucida Sans" panose="020B0602030504020204" pitchFamily="34" charset="0"/>
                <a:cs typeface="Arial" panose="020B0604020202020204" pitchFamily="34" charset="0"/>
              </a:rPr>
              <a:t>Photo Credit</a:t>
            </a:r>
          </a:p>
        </p:txBody>
      </p:sp>
    </p:spTree>
    <p:extLst>
      <p:ext uri="{BB962C8B-B14F-4D97-AF65-F5344CB8AC3E}">
        <p14:creationId xmlns:p14="http://schemas.microsoft.com/office/powerpoint/2010/main" val="10794922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1041"/>
            <a:ext cx="9144000" cy="5915918"/>
          </a:xfrm>
          <a:prstGeom prst="rect">
            <a:avLst/>
          </a:prstGeom>
        </p:spPr>
      </p:pic>
    </p:spTree>
    <p:extLst>
      <p:ext uri="{BB962C8B-B14F-4D97-AF65-F5344CB8AC3E}">
        <p14:creationId xmlns:p14="http://schemas.microsoft.com/office/powerpoint/2010/main" val="42482900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19917850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890587"/>
            <a:ext cx="7620000" cy="5076825"/>
          </a:xfrm>
          <a:prstGeom prst="rect">
            <a:avLst/>
          </a:prstGeom>
        </p:spPr>
      </p:pic>
      <p:sp>
        <p:nvSpPr>
          <p:cNvPr id="3" name="TextBox 2"/>
          <p:cNvSpPr txBox="1"/>
          <p:nvPr/>
        </p:nvSpPr>
        <p:spPr>
          <a:xfrm>
            <a:off x="1042825" y="116373"/>
            <a:ext cx="7266562" cy="338554"/>
          </a:xfrm>
          <a:prstGeom prst="rect">
            <a:avLst/>
          </a:prstGeom>
          <a:noFill/>
        </p:spPr>
        <p:txBody>
          <a:bodyPr wrap="square" rtlCol="0">
            <a:spAutoFit/>
          </a:bodyPr>
          <a:lstStyle/>
          <a:p>
            <a:pPr algn="ctr"/>
            <a:r>
              <a:rPr lang="en-US" sz="1600" dirty="0" smtClean="0">
                <a:solidFill>
                  <a:schemeClr val="bg1"/>
                </a:solidFill>
                <a:latin typeface="Lucida Sans" panose="020B0602030504020204" pitchFamily="34" charset="0"/>
                <a:cs typeface="Arial" panose="020B0604020202020204" pitchFamily="34" charset="0"/>
              </a:rPr>
              <a:t>Judy Gallagher</a:t>
            </a:r>
          </a:p>
        </p:txBody>
      </p:sp>
    </p:spTree>
    <p:extLst>
      <p:ext uri="{BB962C8B-B14F-4D97-AF65-F5344CB8AC3E}">
        <p14:creationId xmlns:p14="http://schemas.microsoft.com/office/powerpoint/2010/main" val="19565695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379711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510041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852299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66313"/>
          </a:xfrm>
          <a:prstGeom prst="rect">
            <a:avLst/>
          </a:prstGeom>
        </p:spPr>
      </p:pic>
    </p:spTree>
    <p:extLst>
      <p:ext uri="{BB962C8B-B14F-4D97-AF65-F5344CB8AC3E}">
        <p14:creationId xmlns:p14="http://schemas.microsoft.com/office/powerpoint/2010/main" val="2693655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4331</TotalTime>
  <Words>1920</Words>
  <Application>Microsoft Office PowerPoint</Application>
  <PresentationFormat>On-screen Show (4:3)</PresentationFormat>
  <Paragraphs>370</Paragraphs>
  <Slides>110</Slides>
  <Notes>32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110</vt:i4>
      </vt:variant>
    </vt:vector>
  </HeadingPairs>
  <TitlesOfParts>
    <vt:vector size="117" baseType="lpstr">
      <vt:lpstr>Arial</vt:lpstr>
      <vt:lpstr>Bookman Old Style</vt:lpstr>
      <vt:lpstr>Calibri</vt:lpstr>
      <vt:lpstr>Calibri Light</vt:lpstr>
      <vt:lpstr>Lucida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Minnesota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 R Edwards</dc:creator>
  <cp:lastModifiedBy>Margaret R Edwards</cp:lastModifiedBy>
  <cp:revision>90</cp:revision>
  <dcterms:created xsi:type="dcterms:W3CDTF">2018-10-20T18:26:06Z</dcterms:created>
  <dcterms:modified xsi:type="dcterms:W3CDTF">2018-11-13T07:06:57Z</dcterms:modified>
</cp:coreProperties>
</file>